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71" r:id="rId3"/>
    <p:sldId id="257" r:id="rId4"/>
    <p:sldId id="273" r:id="rId5"/>
    <p:sldId id="259" r:id="rId6"/>
    <p:sldId id="258" r:id="rId7"/>
    <p:sldId id="264" r:id="rId8"/>
    <p:sldId id="265" r:id="rId9"/>
    <p:sldId id="260" r:id="rId10"/>
    <p:sldId id="261" r:id="rId11"/>
    <p:sldId id="267" r:id="rId12"/>
    <p:sldId id="270" r:id="rId13"/>
    <p:sldId id="266" r:id="rId14"/>
    <p:sldId id="262" r:id="rId15"/>
    <p:sldId id="268" r:id="rId16"/>
    <p:sldId id="263" r:id="rId17"/>
    <p:sldId id="272" r:id="rId18"/>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D3C7"/>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757" autoAdjust="0"/>
  </p:normalViewPr>
  <p:slideViewPr>
    <p:cSldViewPr snapToGrid="0">
      <p:cViewPr varScale="1">
        <p:scale>
          <a:sx n="64" d="100"/>
          <a:sy n="64" d="100"/>
        </p:scale>
        <p:origin x="23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B1149-F3A6-44CE-BD99-F4B2D22017C3}" type="datetimeFigureOut">
              <a:rPr lang="en-GB" smtClean="0"/>
              <a:t>03/05/2021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4D45F-BD96-408E-8176-C90BEEF40C78}" type="slidenum">
              <a:rPr lang="en-GB" smtClean="0"/>
              <a:t>‹#›</a:t>
            </a:fld>
            <a:endParaRPr lang="en-GB"/>
          </a:p>
        </p:txBody>
      </p:sp>
    </p:spTree>
    <p:extLst>
      <p:ext uri="{BB962C8B-B14F-4D97-AF65-F5344CB8AC3E}">
        <p14:creationId xmlns:p14="http://schemas.microsoft.com/office/powerpoint/2010/main" val="3618078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Aidan, this is my presentation about my app the Super Duper Note App 9000</a:t>
            </a:r>
          </a:p>
        </p:txBody>
      </p:sp>
      <p:sp>
        <p:nvSpPr>
          <p:cNvPr id="4" name="Slide Number Placeholder 3"/>
          <p:cNvSpPr>
            <a:spLocks noGrp="1"/>
          </p:cNvSpPr>
          <p:nvPr>
            <p:ph type="sldNum" sz="quarter" idx="5"/>
          </p:nvPr>
        </p:nvSpPr>
        <p:spPr/>
        <p:txBody>
          <a:bodyPr/>
          <a:lstStyle/>
          <a:p>
            <a:fld id="{C9A4D45F-BD96-408E-8176-C90BEEF40C78}" type="slidenum">
              <a:rPr lang="en-GB" smtClean="0"/>
              <a:t>1</a:t>
            </a:fld>
            <a:endParaRPr lang="en-GB"/>
          </a:p>
        </p:txBody>
      </p:sp>
    </p:spTree>
    <p:extLst>
      <p:ext uri="{BB962C8B-B14F-4D97-AF65-F5344CB8AC3E}">
        <p14:creationId xmlns:p14="http://schemas.microsoft.com/office/powerpoint/2010/main" val="2169180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Ensuring that the App preforms well is obviously an important consideration as users will be put off by long loading times and unnecessary high resource consumption is always something that should be avoided.</a:t>
            </a:r>
          </a:p>
          <a:p>
            <a:endParaRPr lang="en-GB" dirty="0"/>
          </a:p>
          <a:p>
            <a:r>
              <a:rPr lang="en-GB" dirty="0"/>
              <a:t>As you can see here I recorded the performance of the app as I used all the features and at no point was there an unexpected increase in the resource usage of the app when any of these functions were used.</a:t>
            </a:r>
          </a:p>
          <a:p>
            <a:endParaRPr lang="en-GB" dirty="0"/>
          </a:p>
          <a:p>
            <a:r>
              <a:rPr lang="en-GB" dirty="0"/>
              <a:t>This is a good indicator that no individual part of the App has been constructed in an inefficient way and proves that there are no performance issues like infinite recursion.</a:t>
            </a:r>
          </a:p>
        </p:txBody>
      </p:sp>
      <p:sp>
        <p:nvSpPr>
          <p:cNvPr id="4" name="Slide Number Placeholder 3"/>
          <p:cNvSpPr>
            <a:spLocks noGrp="1"/>
          </p:cNvSpPr>
          <p:nvPr>
            <p:ph type="sldNum" sz="quarter" idx="5"/>
          </p:nvPr>
        </p:nvSpPr>
        <p:spPr/>
        <p:txBody>
          <a:bodyPr/>
          <a:lstStyle/>
          <a:p>
            <a:fld id="{C9A4D45F-BD96-408E-8176-C90BEEF40C78}" type="slidenum">
              <a:rPr lang="en-GB" smtClean="0"/>
              <a:t>10</a:t>
            </a:fld>
            <a:endParaRPr lang="en-GB"/>
          </a:p>
        </p:txBody>
      </p:sp>
    </p:spTree>
    <p:extLst>
      <p:ext uri="{BB962C8B-B14F-4D97-AF65-F5344CB8AC3E}">
        <p14:creationId xmlns:p14="http://schemas.microsoft.com/office/powerpoint/2010/main" val="3730040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only point where we see any spike in recourse consumption happens when the App starts. This is to be expected and because this is only happening at the start and is not a major spike in consumption it is not a serious concern.</a:t>
            </a:r>
          </a:p>
        </p:txBody>
      </p:sp>
      <p:sp>
        <p:nvSpPr>
          <p:cNvPr id="4" name="Slide Number Placeholder 3"/>
          <p:cNvSpPr>
            <a:spLocks noGrp="1"/>
          </p:cNvSpPr>
          <p:nvPr>
            <p:ph type="sldNum" sz="quarter" idx="5"/>
          </p:nvPr>
        </p:nvSpPr>
        <p:spPr/>
        <p:txBody>
          <a:bodyPr/>
          <a:lstStyle/>
          <a:p>
            <a:fld id="{C9A4D45F-BD96-408E-8176-C90BEEF40C78}" type="slidenum">
              <a:rPr lang="en-GB" smtClean="0"/>
              <a:t>11</a:t>
            </a:fld>
            <a:endParaRPr lang="en-GB"/>
          </a:p>
        </p:txBody>
      </p:sp>
    </p:spTree>
    <p:extLst>
      <p:ext uri="{BB962C8B-B14F-4D97-AF65-F5344CB8AC3E}">
        <p14:creationId xmlns:p14="http://schemas.microsoft.com/office/powerpoint/2010/main" val="1164255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there are a number of reasons for this efficient recourse usage. Here I identify three of the main reasons.</a:t>
            </a:r>
          </a:p>
          <a:p>
            <a:endParaRPr lang="en-GB" dirty="0"/>
          </a:p>
          <a:p>
            <a:r>
              <a:rPr lang="en-GB" dirty="0"/>
              <a:t>First is the observe code I mentioned earlier. This obviously eliminates the need for a manual listener code that would constantly be running.</a:t>
            </a:r>
          </a:p>
          <a:p>
            <a:endParaRPr lang="en-GB" dirty="0"/>
          </a:p>
          <a:p>
            <a:r>
              <a:rPr lang="en-GB" dirty="0"/>
              <a:t>Next is the List View. When I started this App List views where not yet a legacy item. However, when I became aware of the benefits of recycler views I looked into replacing the List views. When I was looking at it I realised that the main limitation of list views was in having a large list of items to show. Thankfully, this issue was limited by how the App is structured because all note are grouped it limits the number of notes shown on a single page. This, combined with how late in development this change was considered resulted in the decision to retain the list views. However, there are some small benefits to using list views. They have low resource usage and require less implementation so it’s not fair to suggest that it’s a total loss to have developed the program in this way.</a:t>
            </a:r>
          </a:p>
          <a:p>
            <a:endParaRPr lang="en-GB" dirty="0"/>
          </a:p>
          <a:p>
            <a:r>
              <a:rPr lang="en-GB" dirty="0"/>
              <a:t>The last consideration is coroutines. These are obviously very useful for increasing performance by ensuing that the tasks are spread among threads. This can seriously increase performance if used correctly, however, it is important to consider the limitations involved such as the inability to return values.</a:t>
            </a:r>
          </a:p>
        </p:txBody>
      </p:sp>
      <p:sp>
        <p:nvSpPr>
          <p:cNvPr id="4" name="Slide Number Placeholder 3"/>
          <p:cNvSpPr>
            <a:spLocks noGrp="1"/>
          </p:cNvSpPr>
          <p:nvPr>
            <p:ph type="sldNum" sz="quarter" idx="5"/>
          </p:nvPr>
        </p:nvSpPr>
        <p:spPr/>
        <p:txBody>
          <a:bodyPr/>
          <a:lstStyle/>
          <a:p>
            <a:fld id="{C9A4D45F-BD96-408E-8176-C90BEEF40C78}" type="slidenum">
              <a:rPr lang="en-GB" smtClean="0"/>
              <a:t>12</a:t>
            </a:fld>
            <a:endParaRPr lang="en-GB"/>
          </a:p>
        </p:txBody>
      </p:sp>
    </p:spTree>
    <p:extLst>
      <p:ext uri="{BB962C8B-B14F-4D97-AF65-F5344CB8AC3E}">
        <p14:creationId xmlns:p14="http://schemas.microsoft.com/office/powerpoint/2010/main" val="3142696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this App is very efficient there are always improvements that can be made. I’ve identified three improvements that would increase the performance.</a:t>
            </a:r>
          </a:p>
          <a:p>
            <a:endParaRPr lang="en-GB" dirty="0"/>
          </a:p>
          <a:p>
            <a:r>
              <a:rPr lang="en-GB" dirty="0"/>
              <a:t>Firstly according to the android documentation Data Binding will increase performance. While this can involve a lot of work to implement on a pre-existing app it can nonetheless provide performance benefits.</a:t>
            </a:r>
          </a:p>
          <a:p>
            <a:endParaRPr lang="en-GB" dirty="0"/>
          </a:p>
          <a:p>
            <a:r>
              <a:rPr lang="en-GB" dirty="0"/>
              <a:t>Next is the recycler view. As I mentioned, this is preferable to a List View in many scenarios so it would be preferable to implement that as a way to ensure that the issue with list views don’t occur.</a:t>
            </a:r>
          </a:p>
          <a:p>
            <a:endParaRPr lang="en-GB" dirty="0"/>
          </a:p>
          <a:p>
            <a:r>
              <a:rPr lang="en-GB" dirty="0"/>
              <a:t>The last improvement is Coroutines. Obviously, as I mentioned earlier, I have used coroutines in the App, however, it is always important to consider where more functions can be run in separate threads.</a:t>
            </a:r>
          </a:p>
        </p:txBody>
      </p:sp>
      <p:sp>
        <p:nvSpPr>
          <p:cNvPr id="4" name="Slide Number Placeholder 3"/>
          <p:cNvSpPr>
            <a:spLocks noGrp="1"/>
          </p:cNvSpPr>
          <p:nvPr>
            <p:ph type="sldNum" sz="quarter" idx="5"/>
          </p:nvPr>
        </p:nvSpPr>
        <p:spPr/>
        <p:txBody>
          <a:bodyPr/>
          <a:lstStyle/>
          <a:p>
            <a:fld id="{C9A4D45F-BD96-408E-8176-C90BEEF40C78}" type="slidenum">
              <a:rPr lang="en-GB" smtClean="0"/>
              <a:t>13</a:t>
            </a:fld>
            <a:endParaRPr lang="en-GB"/>
          </a:p>
        </p:txBody>
      </p:sp>
    </p:spTree>
    <p:extLst>
      <p:ext uri="{BB962C8B-B14F-4D97-AF65-F5344CB8AC3E}">
        <p14:creationId xmlns:p14="http://schemas.microsoft.com/office/powerpoint/2010/main" val="2318672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thankfully few considerations that need to be made for the security of this App. This is because this app uses no Permissions which eliminates security concerns there.</a:t>
            </a:r>
          </a:p>
          <a:p>
            <a:endParaRPr lang="en-GB" dirty="0"/>
          </a:p>
          <a:p>
            <a:r>
              <a:rPr lang="en-GB" dirty="0"/>
              <a:t>The App also does not use any personal information such as passwords or date of birth. This reduces the concern over the storage of data.</a:t>
            </a:r>
          </a:p>
        </p:txBody>
      </p:sp>
      <p:sp>
        <p:nvSpPr>
          <p:cNvPr id="4" name="Slide Number Placeholder 3"/>
          <p:cNvSpPr>
            <a:spLocks noGrp="1"/>
          </p:cNvSpPr>
          <p:nvPr>
            <p:ph type="sldNum" sz="quarter" idx="5"/>
          </p:nvPr>
        </p:nvSpPr>
        <p:spPr/>
        <p:txBody>
          <a:bodyPr/>
          <a:lstStyle/>
          <a:p>
            <a:fld id="{C9A4D45F-BD96-408E-8176-C90BEEF40C78}" type="slidenum">
              <a:rPr lang="en-GB" smtClean="0"/>
              <a:t>14</a:t>
            </a:fld>
            <a:endParaRPr lang="en-GB"/>
          </a:p>
        </p:txBody>
      </p:sp>
    </p:spTree>
    <p:extLst>
      <p:ext uri="{BB962C8B-B14F-4D97-AF65-F5344CB8AC3E}">
        <p14:creationId xmlns:p14="http://schemas.microsoft.com/office/powerpoint/2010/main" val="2153278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three main areas to focus on in future.</a:t>
            </a:r>
          </a:p>
          <a:p>
            <a:endParaRPr lang="en-GB" dirty="0"/>
          </a:p>
          <a:p>
            <a:r>
              <a:rPr lang="en-GB" dirty="0"/>
              <a:t>First is the ones we discussed earlier which include a few performance increases.</a:t>
            </a:r>
          </a:p>
          <a:p>
            <a:endParaRPr lang="en-GB" dirty="0"/>
          </a:p>
          <a:p>
            <a:r>
              <a:rPr lang="en-GB" dirty="0" err="1"/>
              <a:t>Aditionaly</a:t>
            </a:r>
            <a:r>
              <a:rPr lang="en-GB" dirty="0"/>
              <a:t>, an expansion of the Notification function. I want to expand the notification function so you can choose when you want to set the reminder. </a:t>
            </a:r>
          </a:p>
          <a:p>
            <a:endParaRPr lang="en-GB" dirty="0"/>
          </a:p>
          <a:p>
            <a:r>
              <a:rPr lang="en-GB" dirty="0"/>
              <a:t>Finally, another idea I had is to, instead of adding groups then notes, to instead allow for adding either a group or a note. This would allow for better organisation because users could group notes however they want.</a:t>
            </a:r>
          </a:p>
          <a:p>
            <a:r>
              <a:rPr lang="en-GB" dirty="0"/>
              <a:t>For example, there could be a University group that has an Android group. Then you could add a note with a list of tutorials and a new group in which you have a note for each week of work.</a:t>
            </a:r>
          </a:p>
        </p:txBody>
      </p:sp>
      <p:sp>
        <p:nvSpPr>
          <p:cNvPr id="4" name="Slide Number Placeholder 3"/>
          <p:cNvSpPr>
            <a:spLocks noGrp="1"/>
          </p:cNvSpPr>
          <p:nvPr>
            <p:ph type="sldNum" sz="quarter" idx="5"/>
          </p:nvPr>
        </p:nvSpPr>
        <p:spPr/>
        <p:txBody>
          <a:bodyPr/>
          <a:lstStyle/>
          <a:p>
            <a:fld id="{C9A4D45F-BD96-408E-8176-C90BEEF40C78}" type="slidenum">
              <a:rPr lang="en-GB" smtClean="0"/>
              <a:t>15</a:t>
            </a:fld>
            <a:endParaRPr lang="en-GB"/>
          </a:p>
        </p:txBody>
      </p:sp>
    </p:spTree>
    <p:extLst>
      <p:ext uri="{BB962C8B-B14F-4D97-AF65-F5344CB8AC3E}">
        <p14:creationId xmlns:p14="http://schemas.microsoft.com/office/powerpoint/2010/main" val="3959041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made heavy use of the Kotlin </a:t>
            </a:r>
            <a:r>
              <a:rPr lang="en-GB" dirty="0" err="1"/>
              <a:t>codelabs</a:t>
            </a:r>
            <a:r>
              <a:rPr lang="en-GB" dirty="0"/>
              <a:t> for constructing this project. However there were three main Tutorials that I followed.</a:t>
            </a:r>
          </a:p>
          <a:p>
            <a:endParaRPr lang="en-GB" dirty="0"/>
          </a:p>
          <a:p>
            <a:r>
              <a:rPr lang="en-GB" dirty="0"/>
              <a:t>This was the fundamentals on Room Databases and Coroutines. As well as the Advanced Tutorial for Notifications.</a:t>
            </a:r>
          </a:p>
        </p:txBody>
      </p:sp>
      <p:sp>
        <p:nvSpPr>
          <p:cNvPr id="4" name="Slide Number Placeholder 3"/>
          <p:cNvSpPr>
            <a:spLocks noGrp="1"/>
          </p:cNvSpPr>
          <p:nvPr>
            <p:ph type="sldNum" sz="quarter" idx="5"/>
          </p:nvPr>
        </p:nvSpPr>
        <p:spPr/>
        <p:txBody>
          <a:bodyPr/>
          <a:lstStyle/>
          <a:p>
            <a:fld id="{C9A4D45F-BD96-408E-8176-C90BEEF40C78}" type="slidenum">
              <a:rPr lang="en-GB" smtClean="0"/>
              <a:t>16</a:t>
            </a:fld>
            <a:endParaRPr lang="en-GB"/>
          </a:p>
        </p:txBody>
      </p:sp>
    </p:spTree>
    <p:extLst>
      <p:ext uri="{BB962C8B-B14F-4D97-AF65-F5344CB8AC3E}">
        <p14:creationId xmlns:p14="http://schemas.microsoft.com/office/powerpoint/2010/main" val="3572793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and if you have any questions then don’t hesitate to contact me.</a:t>
            </a:r>
          </a:p>
        </p:txBody>
      </p:sp>
      <p:sp>
        <p:nvSpPr>
          <p:cNvPr id="4" name="Slide Number Placeholder 3"/>
          <p:cNvSpPr>
            <a:spLocks noGrp="1"/>
          </p:cNvSpPr>
          <p:nvPr>
            <p:ph type="sldNum" sz="quarter" idx="5"/>
          </p:nvPr>
        </p:nvSpPr>
        <p:spPr/>
        <p:txBody>
          <a:bodyPr/>
          <a:lstStyle/>
          <a:p>
            <a:fld id="{C9A4D45F-BD96-408E-8176-C90BEEF40C78}" type="slidenum">
              <a:rPr lang="en-GB" smtClean="0"/>
              <a:t>17</a:t>
            </a:fld>
            <a:endParaRPr lang="en-GB"/>
          </a:p>
        </p:txBody>
      </p:sp>
    </p:spTree>
    <p:extLst>
      <p:ext uri="{BB962C8B-B14F-4D97-AF65-F5344CB8AC3E}">
        <p14:creationId xmlns:p14="http://schemas.microsoft.com/office/powerpoint/2010/main" val="287574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9A4D45F-BD96-408E-8176-C90BEEF40C78}" type="slidenum">
              <a:rPr lang="en-GB" smtClean="0"/>
              <a:t>2</a:t>
            </a:fld>
            <a:endParaRPr lang="en-GB"/>
          </a:p>
        </p:txBody>
      </p:sp>
    </p:spTree>
    <p:extLst>
      <p:ext uri="{BB962C8B-B14F-4D97-AF65-F5344CB8AC3E}">
        <p14:creationId xmlns:p14="http://schemas.microsoft.com/office/powerpoint/2010/main" val="674475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the main part of the app follows a simple linear progression. There are three main pages which you can navigate backwards and forwards through.</a:t>
            </a:r>
          </a:p>
          <a:p>
            <a:endParaRPr lang="en-GB" dirty="0"/>
          </a:p>
          <a:p>
            <a:r>
              <a:rPr lang="en-GB" dirty="0"/>
              <a:t>However, you can also see that there are two buttons to create new list items. These open popup activity’s which send you back a page when they return.</a:t>
            </a:r>
          </a:p>
          <a:p>
            <a:endParaRPr lang="en-GB" dirty="0"/>
          </a:p>
          <a:p>
            <a:endParaRPr lang="en-GB" dirty="0"/>
          </a:p>
        </p:txBody>
      </p:sp>
      <p:sp>
        <p:nvSpPr>
          <p:cNvPr id="4" name="Slide Number Placeholder 3"/>
          <p:cNvSpPr>
            <a:spLocks noGrp="1"/>
          </p:cNvSpPr>
          <p:nvPr>
            <p:ph type="sldNum" sz="quarter" idx="5"/>
          </p:nvPr>
        </p:nvSpPr>
        <p:spPr/>
        <p:txBody>
          <a:bodyPr/>
          <a:lstStyle/>
          <a:p>
            <a:fld id="{C9A4D45F-BD96-408E-8176-C90BEEF40C78}" type="slidenum">
              <a:rPr lang="en-GB" smtClean="0"/>
              <a:t>3</a:t>
            </a:fld>
            <a:endParaRPr lang="en-GB"/>
          </a:p>
        </p:txBody>
      </p:sp>
    </p:spTree>
    <p:extLst>
      <p:ext uri="{BB962C8B-B14F-4D97-AF65-F5344CB8AC3E}">
        <p14:creationId xmlns:p14="http://schemas.microsoft.com/office/powerpoint/2010/main" val="288253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may have surmised from the previous slide there are three layers to the app. The first is the list of Groups.</a:t>
            </a:r>
          </a:p>
          <a:p>
            <a:r>
              <a:rPr lang="en-GB" dirty="0"/>
              <a:t>For example; Tasks 1 and 2</a:t>
            </a:r>
          </a:p>
          <a:p>
            <a:endParaRPr lang="en-GB" dirty="0"/>
          </a:p>
          <a:p>
            <a:r>
              <a:rPr lang="en-GB" dirty="0"/>
              <a:t>Then when you select one of them it will take you to a page with a list of Notes. This is a list specific to the group selected such as parts one and two.</a:t>
            </a:r>
          </a:p>
          <a:p>
            <a:r>
              <a:rPr lang="en-GB" dirty="0"/>
              <a:t>From here you can select one of the notes, which will take you to the Note Page</a:t>
            </a:r>
          </a:p>
          <a:p>
            <a:endParaRPr lang="en-GB" dirty="0"/>
          </a:p>
          <a:p>
            <a:r>
              <a:rPr lang="en-GB" dirty="0"/>
              <a:t>This is where the text of the note is stored and from where the delete and notification buttons can be pressed.</a:t>
            </a:r>
          </a:p>
          <a:p>
            <a:endParaRPr lang="en-GB" dirty="0"/>
          </a:p>
          <a:p>
            <a:r>
              <a:rPr lang="en-GB" dirty="0"/>
              <a:t>This is where you can see the hierarchical structure that keeps notes organised and allows for easy navigation.</a:t>
            </a:r>
          </a:p>
          <a:p>
            <a:r>
              <a:rPr lang="en-GB" dirty="0"/>
              <a:t>This is because while there may be lots of different notes, there is only one way to get to a note, and only one way to get out.</a:t>
            </a:r>
          </a:p>
        </p:txBody>
      </p:sp>
      <p:sp>
        <p:nvSpPr>
          <p:cNvPr id="4" name="Slide Number Placeholder 3"/>
          <p:cNvSpPr>
            <a:spLocks noGrp="1"/>
          </p:cNvSpPr>
          <p:nvPr>
            <p:ph type="sldNum" sz="quarter" idx="5"/>
          </p:nvPr>
        </p:nvSpPr>
        <p:spPr/>
        <p:txBody>
          <a:bodyPr/>
          <a:lstStyle/>
          <a:p>
            <a:fld id="{C9A4D45F-BD96-408E-8176-C90BEEF40C78}" type="slidenum">
              <a:rPr lang="en-GB" smtClean="0"/>
              <a:t>4</a:t>
            </a:fld>
            <a:endParaRPr lang="en-GB"/>
          </a:p>
        </p:txBody>
      </p:sp>
    </p:spTree>
    <p:extLst>
      <p:ext uri="{BB962C8B-B14F-4D97-AF65-F5344CB8AC3E}">
        <p14:creationId xmlns:p14="http://schemas.microsoft.com/office/powerpoint/2010/main" val="1331595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three main features in this app that I feel are demonstrative of some really interesting coding.</a:t>
            </a:r>
          </a:p>
          <a:p>
            <a:endParaRPr lang="en-GB" dirty="0"/>
          </a:p>
          <a:p>
            <a:r>
              <a:rPr lang="en-GB" dirty="0"/>
              <a:t>The first is the Lists that display the groups and notes in the app</a:t>
            </a:r>
          </a:p>
          <a:p>
            <a:endParaRPr lang="en-GB" dirty="0"/>
          </a:p>
          <a:p>
            <a:r>
              <a:rPr lang="en-GB" dirty="0"/>
              <a:t>The second is the Note Taking part that uses some similar principals </a:t>
            </a:r>
          </a:p>
          <a:p>
            <a:endParaRPr lang="en-GB" dirty="0"/>
          </a:p>
          <a:p>
            <a:r>
              <a:rPr lang="en-GB" dirty="0"/>
              <a:t>The last part is the use of the Life Cycle. I’ve really made use of it in some important places to make sure that the code is triggering at the right points</a:t>
            </a:r>
          </a:p>
        </p:txBody>
      </p:sp>
      <p:sp>
        <p:nvSpPr>
          <p:cNvPr id="4" name="Slide Number Placeholder 3"/>
          <p:cNvSpPr>
            <a:spLocks noGrp="1"/>
          </p:cNvSpPr>
          <p:nvPr>
            <p:ph type="sldNum" sz="quarter" idx="5"/>
          </p:nvPr>
        </p:nvSpPr>
        <p:spPr/>
        <p:txBody>
          <a:bodyPr/>
          <a:lstStyle/>
          <a:p>
            <a:fld id="{C9A4D45F-BD96-408E-8176-C90BEEF40C78}" type="slidenum">
              <a:rPr lang="en-GB" smtClean="0"/>
              <a:t>5</a:t>
            </a:fld>
            <a:endParaRPr lang="en-GB"/>
          </a:p>
        </p:txBody>
      </p:sp>
    </p:spTree>
    <p:extLst>
      <p:ext uri="{BB962C8B-B14F-4D97-AF65-F5344CB8AC3E}">
        <p14:creationId xmlns:p14="http://schemas.microsoft.com/office/powerpoint/2010/main" val="2860680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part to look at with the Lists functionality is the use of observes and coroutines.</a:t>
            </a:r>
          </a:p>
          <a:p>
            <a:endParaRPr lang="en-GB" dirty="0"/>
          </a:p>
          <a:p>
            <a:r>
              <a:rPr lang="en-GB" dirty="0"/>
              <a:t>Obviously using coroutines is useful for increasing the efficiency of the program. However it does present some issues. Namely in the fact that it can’t return values.</a:t>
            </a:r>
          </a:p>
          <a:p>
            <a:r>
              <a:rPr lang="en-GB" dirty="0"/>
              <a:t>To get around this problem I created an observe on the variable that the coroutine would update. In doing so I could call the code that would update the List without having to continually loop through it</a:t>
            </a:r>
          </a:p>
          <a:p>
            <a:endParaRPr lang="en-GB" dirty="0"/>
          </a:p>
          <a:p>
            <a:endParaRPr lang="en-GB" dirty="0"/>
          </a:p>
        </p:txBody>
      </p:sp>
      <p:sp>
        <p:nvSpPr>
          <p:cNvPr id="4" name="Slide Number Placeholder 3"/>
          <p:cNvSpPr>
            <a:spLocks noGrp="1"/>
          </p:cNvSpPr>
          <p:nvPr>
            <p:ph type="sldNum" sz="quarter" idx="5"/>
          </p:nvPr>
        </p:nvSpPr>
        <p:spPr/>
        <p:txBody>
          <a:bodyPr/>
          <a:lstStyle/>
          <a:p>
            <a:fld id="{C9A4D45F-BD96-408E-8176-C90BEEF40C78}" type="slidenum">
              <a:rPr lang="en-GB" smtClean="0"/>
              <a:t>6</a:t>
            </a:fld>
            <a:endParaRPr lang="en-GB"/>
          </a:p>
        </p:txBody>
      </p:sp>
    </p:spTree>
    <p:extLst>
      <p:ext uri="{BB962C8B-B14F-4D97-AF65-F5344CB8AC3E}">
        <p14:creationId xmlns:p14="http://schemas.microsoft.com/office/powerpoint/2010/main" val="4263164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Note taking function also uses the same principle of observes and coroutines. However, this functionality also uses the </a:t>
            </a:r>
            <a:r>
              <a:rPr lang="en-GB" dirty="0" err="1"/>
              <a:t>onStop</a:t>
            </a:r>
            <a:r>
              <a:rPr lang="en-GB" dirty="0"/>
              <a:t> override to call the update function </a:t>
            </a:r>
          </a:p>
          <a:p>
            <a:r>
              <a:rPr lang="en-GB" dirty="0"/>
              <a:t>This is useful as it means that no matter what happens the </a:t>
            </a:r>
            <a:r>
              <a:rPr lang="en-GB" dirty="0" err="1"/>
              <a:t>onStop</a:t>
            </a:r>
            <a:r>
              <a:rPr lang="en-GB" dirty="0"/>
              <a:t> will always be called and therefore definitely save the content of the note.</a:t>
            </a:r>
          </a:p>
        </p:txBody>
      </p:sp>
      <p:sp>
        <p:nvSpPr>
          <p:cNvPr id="4" name="Slide Number Placeholder 3"/>
          <p:cNvSpPr>
            <a:spLocks noGrp="1"/>
          </p:cNvSpPr>
          <p:nvPr>
            <p:ph type="sldNum" sz="quarter" idx="5"/>
          </p:nvPr>
        </p:nvSpPr>
        <p:spPr/>
        <p:txBody>
          <a:bodyPr/>
          <a:lstStyle/>
          <a:p>
            <a:fld id="{C9A4D45F-BD96-408E-8176-C90BEEF40C78}" type="slidenum">
              <a:rPr lang="en-GB" smtClean="0"/>
              <a:t>7</a:t>
            </a:fld>
            <a:endParaRPr lang="en-GB"/>
          </a:p>
        </p:txBody>
      </p:sp>
    </p:spTree>
    <p:extLst>
      <p:ext uri="{BB962C8B-B14F-4D97-AF65-F5344CB8AC3E}">
        <p14:creationId xmlns:p14="http://schemas.microsoft.com/office/powerpoint/2010/main" val="3189518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onStop</a:t>
            </a:r>
            <a:r>
              <a:rPr lang="en-GB" dirty="0"/>
              <a:t> is not the only use of the life cycle in this project. There are two other main uses that I found for it.</a:t>
            </a:r>
          </a:p>
          <a:p>
            <a:endParaRPr lang="en-GB" dirty="0"/>
          </a:p>
          <a:p>
            <a:r>
              <a:rPr lang="en-GB" dirty="0"/>
              <a:t>First is </a:t>
            </a:r>
            <a:r>
              <a:rPr lang="en-GB" dirty="0" err="1"/>
              <a:t>onResume</a:t>
            </a:r>
            <a:r>
              <a:rPr lang="en-GB" dirty="0"/>
              <a:t>. This ensures that when the page is loaded it will always have the most up to date values by running the </a:t>
            </a:r>
            <a:r>
              <a:rPr lang="en-GB" dirty="0" err="1"/>
              <a:t>findNote</a:t>
            </a:r>
            <a:r>
              <a:rPr lang="en-GB" dirty="0"/>
              <a:t> function every time the screen loads.</a:t>
            </a:r>
          </a:p>
          <a:p>
            <a:endParaRPr lang="en-GB" dirty="0"/>
          </a:p>
          <a:p>
            <a:r>
              <a:rPr lang="en-GB" dirty="0"/>
              <a:t>The other is </a:t>
            </a:r>
            <a:r>
              <a:rPr lang="en-GB" dirty="0" err="1"/>
              <a:t>onActivityResult</a:t>
            </a:r>
            <a:r>
              <a:rPr lang="en-GB" dirty="0"/>
              <a:t>. This one is used to input the retuned value from the input popup into the database. It’s particularly useful as in this case we want to use the </a:t>
            </a:r>
            <a:r>
              <a:rPr lang="en-GB" dirty="0" err="1"/>
              <a:t>activityResult</a:t>
            </a:r>
            <a:r>
              <a:rPr lang="en-GB" dirty="0"/>
              <a:t> string so we know the name entered for the Group or Note</a:t>
            </a:r>
          </a:p>
        </p:txBody>
      </p:sp>
      <p:sp>
        <p:nvSpPr>
          <p:cNvPr id="4" name="Slide Number Placeholder 3"/>
          <p:cNvSpPr>
            <a:spLocks noGrp="1"/>
          </p:cNvSpPr>
          <p:nvPr>
            <p:ph type="sldNum" sz="quarter" idx="5"/>
          </p:nvPr>
        </p:nvSpPr>
        <p:spPr/>
        <p:txBody>
          <a:bodyPr/>
          <a:lstStyle/>
          <a:p>
            <a:fld id="{C9A4D45F-BD96-408E-8176-C90BEEF40C78}" type="slidenum">
              <a:rPr lang="en-GB" smtClean="0"/>
              <a:t>8</a:t>
            </a:fld>
            <a:endParaRPr lang="en-GB"/>
          </a:p>
        </p:txBody>
      </p:sp>
    </p:spTree>
    <p:extLst>
      <p:ext uri="{BB962C8B-B14F-4D97-AF65-F5344CB8AC3E}">
        <p14:creationId xmlns:p14="http://schemas.microsoft.com/office/powerpoint/2010/main" val="119149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Obviously the end user isn’t able to appreciate the coding of the program but there are other elements that they will see. This is why the usability is so important.</a:t>
            </a:r>
          </a:p>
          <a:p>
            <a:endParaRPr lang="en-GB" dirty="0"/>
          </a:p>
          <a:p>
            <a:r>
              <a:rPr lang="en-GB" dirty="0"/>
              <a:t>There where four UI considerations when designing this App.</a:t>
            </a:r>
          </a:p>
          <a:p>
            <a:endParaRPr lang="en-GB" dirty="0"/>
          </a:p>
          <a:p>
            <a:r>
              <a:rPr lang="en-GB" dirty="0"/>
              <a:t>The first is the colour choice of the App. This is important as a poor choice of colours can make the app hard to use and even seemingly good choices can be problematic if colour-blindness is not considered. </a:t>
            </a:r>
          </a:p>
          <a:p>
            <a:r>
              <a:rPr lang="en-GB" dirty="0"/>
              <a:t>This is why I chose to use bold colours with a strong contrast that ensures that it is easy to see.</a:t>
            </a:r>
          </a:p>
          <a:p>
            <a:endParaRPr lang="en-GB" dirty="0"/>
          </a:p>
          <a:p>
            <a:r>
              <a:rPr lang="en-GB" dirty="0"/>
              <a:t>Next is Text Style. Poor choice of text style can be the difference between a clear UI and something that the user finds unusable. This is why I chose a standard text style and made all the title text Bold.</a:t>
            </a:r>
          </a:p>
          <a:p>
            <a:r>
              <a:rPr lang="en-GB" dirty="0"/>
              <a:t>This made sure that everything was easy to read.</a:t>
            </a:r>
          </a:p>
          <a:p>
            <a:endParaRPr lang="en-GB" dirty="0"/>
          </a:p>
          <a:p>
            <a:r>
              <a:rPr lang="en-GB" dirty="0"/>
              <a:t>The other two considerations for usability are a little harder to define but no less important.</a:t>
            </a:r>
          </a:p>
          <a:p>
            <a:endParaRPr lang="en-GB" dirty="0"/>
          </a:p>
          <a:p>
            <a:r>
              <a:rPr lang="en-GB" dirty="0"/>
              <a:t>When it comes to layout it is easy to identify when it is done well but can be difficult to articulate why. With this App I chose to keep it simple, to this end I kept all buttons well spaced at the top of the screen and all the content below this section.</a:t>
            </a:r>
          </a:p>
          <a:p>
            <a:r>
              <a:rPr lang="en-GB" dirty="0"/>
              <a:t>This clearly separates the screen and keeps all the functions in there own section. Giving the app a clear separation</a:t>
            </a:r>
          </a:p>
          <a:p>
            <a:endParaRPr lang="en-GB" dirty="0"/>
          </a:p>
          <a:p>
            <a:r>
              <a:rPr lang="en-GB" dirty="0"/>
              <a:t>The last consideration is how intuitive the App is. To achieve this I ensured that the app followed a liner flow that the user would find easy to follow. Each button links to a new page that cleanly branches from the home page meaning that the user will always get back to the main page by going back twice and can’t get lost.</a:t>
            </a:r>
          </a:p>
          <a:p>
            <a:endParaRPr lang="en-GB" dirty="0"/>
          </a:p>
        </p:txBody>
      </p:sp>
      <p:sp>
        <p:nvSpPr>
          <p:cNvPr id="4" name="Slide Number Placeholder 3"/>
          <p:cNvSpPr>
            <a:spLocks noGrp="1"/>
          </p:cNvSpPr>
          <p:nvPr>
            <p:ph type="sldNum" sz="quarter" idx="5"/>
          </p:nvPr>
        </p:nvSpPr>
        <p:spPr/>
        <p:txBody>
          <a:bodyPr/>
          <a:lstStyle/>
          <a:p>
            <a:fld id="{C9A4D45F-BD96-408E-8176-C90BEEF40C78}" type="slidenum">
              <a:rPr lang="en-GB" smtClean="0"/>
              <a:t>9</a:t>
            </a:fld>
            <a:endParaRPr lang="en-GB"/>
          </a:p>
        </p:txBody>
      </p:sp>
    </p:spTree>
    <p:extLst>
      <p:ext uri="{BB962C8B-B14F-4D97-AF65-F5344CB8AC3E}">
        <p14:creationId xmlns:p14="http://schemas.microsoft.com/office/powerpoint/2010/main" val="1345941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rtlCol="0"/>
          <a:lstStyle>
            <a:lvl1pPr>
              <a:defRPr sz="5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10001" y="5280847"/>
            <a:ext cx="10572000" cy="434974"/>
          </a:xfrm>
        </p:spPr>
        <p:txBody>
          <a:bodyPr rtlCol="0"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noProof="0"/>
              <a:t>Click to edit Master subtitle style</a:t>
            </a:r>
            <a:endParaRPr lang="en-GB" noProof="0" dirty="0"/>
          </a:p>
        </p:txBody>
      </p:sp>
      <p:sp>
        <p:nvSpPr>
          <p:cNvPr id="4" name="Date Placeholder 3"/>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5" name="Footer Placeholder 4"/>
          <p:cNvSpPr>
            <a:spLocks noGrp="1"/>
          </p:cNvSpPr>
          <p:nvPr>
            <p:ph type="ftr" sz="quarter" idx="11"/>
          </p:nvPr>
        </p:nvSpPr>
        <p:spPr/>
        <p:txBody>
          <a:bodyPr rtlCol="0"/>
          <a:lstStyle/>
          <a:p>
            <a:endParaRPr lang="en-GB"/>
          </a:p>
        </p:txBody>
      </p:sp>
      <p:sp>
        <p:nvSpPr>
          <p:cNvPr id="6" name="Slide Number Placeholder 5"/>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131261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rtlCol="0" anchor="b">
            <a:normAutofit/>
          </a:bodyPr>
          <a:lstStyle>
            <a:lvl1pPr algn="l">
              <a:defRPr sz="2400" b="0"/>
            </a:lvl1pPr>
          </a:lstStyle>
          <a:p>
            <a:pPr rtl="0"/>
            <a:r>
              <a:rPr lang="en-US" noProof="0"/>
              <a:t>Click to edit Master title style</a:t>
            </a:r>
            <a:endParaRPr lang="en-GB" noProof="0"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rtlCol="0" anchor="t" anchorCtr="0" compatLnSpc="1">
            <a:prstTxWarp prst="textNoShape">
              <a:avLst/>
            </a:prstTxWarp>
            <a:normAutofit/>
          </a:bodyPr>
          <a:lstStyle>
            <a:lvl1pPr marL="0" indent="0" algn="ctr">
              <a:buFontTx/>
              <a:buNone/>
              <a:defRPr sz="1600"/>
            </a:lvl1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810000" y="5367338"/>
            <a:ext cx="10561418"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6" name="Footer Placeholder 5"/>
          <p:cNvSpPr>
            <a:spLocks noGrp="1"/>
          </p:cNvSpPr>
          <p:nvPr>
            <p:ph type="ftr" sz="quarter" idx="11"/>
          </p:nvPr>
        </p:nvSpPr>
        <p:spPr/>
        <p:txBody>
          <a:bodyPr rtlCol="0"/>
          <a:lstStyle/>
          <a:p>
            <a:endParaRPr lang="en-GB"/>
          </a:p>
        </p:txBody>
      </p:sp>
      <p:sp>
        <p:nvSpPr>
          <p:cNvPr id="7" name="Slide Number Placeholder 6"/>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238904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rtlCol="0" anchor="b"/>
          <a:lstStyle>
            <a:lvl1pPr algn="l">
              <a:defRPr sz="4200" b="1" cap="none"/>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853190" y="4443680"/>
            <a:ext cx="5891636" cy="713241"/>
          </a:xfrm>
        </p:spPr>
        <p:txBody>
          <a:bodyPr rtlCol="0"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9" name="Text Placeholder 5"/>
          <p:cNvSpPr>
            <a:spLocks noGrp="1"/>
          </p:cNvSpPr>
          <p:nvPr>
            <p:ph type="body" sz="quarter" idx="16"/>
          </p:nvPr>
        </p:nvSpPr>
        <p:spPr>
          <a:xfrm>
            <a:off x="7574642" y="1081456"/>
            <a:ext cx="3810001" cy="4075465"/>
          </a:xfrm>
        </p:spPr>
        <p:txBody>
          <a:bodyPr rtlCol="0" anchor="t"/>
          <a:lstStyle>
            <a:lvl1pPr marL="0" indent="0">
              <a:buFontTx/>
              <a:buNone/>
              <a:defRPr/>
            </a:lvl1pPr>
          </a:lstStyle>
          <a:p>
            <a:pPr lvl="0" rtl="0"/>
            <a:r>
              <a:rPr lang="en-US" noProof="0"/>
              <a:t>Click to edit Master text styles</a:t>
            </a:r>
          </a:p>
        </p:txBody>
      </p:sp>
      <p:sp>
        <p:nvSpPr>
          <p:cNvPr id="4" name="Date Placeholder 3"/>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5" name="Footer Placeholder 4"/>
          <p:cNvSpPr>
            <a:spLocks noGrp="1"/>
          </p:cNvSpPr>
          <p:nvPr>
            <p:ph type="ftr" sz="quarter" idx="11"/>
          </p:nvPr>
        </p:nvSpPr>
        <p:spPr/>
        <p:txBody>
          <a:bodyPr rtlCol="0"/>
          <a:lstStyle/>
          <a:p>
            <a:endParaRPr lang="en-GB"/>
          </a:p>
        </p:txBody>
      </p:sp>
      <p:sp>
        <p:nvSpPr>
          <p:cNvPr id="6" name="Slide Number Placeholder 5"/>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27481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rtlCol="0"/>
          <a:lstStyle>
            <a:lvl1pPr>
              <a:defRPr sz="3200"/>
            </a:lvl1pPr>
          </a:lstStyle>
          <a:p>
            <a:pPr rtl="0"/>
            <a:r>
              <a:rPr lang="en-US" noProof="0"/>
              <a:t>Click to edit Master title style</a:t>
            </a:r>
            <a:endParaRPr lang="en-GB" noProof="0" dirty="0"/>
          </a:p>
        </p:txBody>
      </p:sp>
      <p:sp>
        <p:nvSpPr>
          <p:cNvPr id="6" name="Text Placeholder 5"/>
          <p:cNvSpPr>
            <a:spLocks noGrp="1"/>
          </p:cNvSpPr>
          <p:nvPr>
            <p:ph type="body" sz="quarter" idx="16"/>
          </p:nvPr>
        </p:nvSpPr>
        <p:spPr>
          <a:xfrm>
            <a:off x="6156000" y="2286000"/>
            <a:ext cx="4880300" cy="2295525"/>
          </a:xfrm>
        </p:spPr>
        <p:txBody>
          <a:bodyPr rtlCol="0" anchor="t"/>
          <a:lstStyle>
            <a:lvl1pPr marL="0" indent="0">
              <a:buFontTx/>
              <a:buNone/>
              <a:defRPr/>
            </a:lvl1pPr>
          </a:lstStyle>
          <a:p>
            <a:pPr lvl="0" rtl="0"/>
            <a:r>
              <a:rPr lang="en-US" noProof="0"/>
              <a:t>Click to edit Master text styles</a:t>
            </a:r>
          </a:p>
        </p:txBody>
      </p:sp>
      <p:sp>
        <p:nvSpPr>
          <p:cNvPr id="2" name="Date Placeholder 1"/>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3" name="Footer Placeholder 2"/>
          <p:cNvSpPr>
            <a:spLocks noGrp="1"/>
          </p:cNvSpPr>
          <p:nvPr>
            <p:ph type="ftr" sz="quarter" idx="11"/>
          </p:nvPr>
        </p:nvSpPr>
        <p:spPr/>
        <p:txBody>
          <a:bodyPr rtlCol="0"/>
          <a:lstStyle/>
          <a:p>
            <a:endParaRPr lang="en-GB"/>
          </a:p>
        </p:txBody>
      </p:sp>
      <p:sp>
        <p:nvSpPr>
          <p:cNvPr id="4" name="Slide Number Placeholder 3"/>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410651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nchor="t"/>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5" name="Footer Placeholder 4"/>
          <p:cNvSpPr>
            <a:spLocks noGrp="1"/>
          </p:cNvSpPr>
          <p:nvPr>
            <p:ph type="ftr" sz="quarter" idx="11"/>
          </p:nvPr>
        </p:nvSpPr>
        <p:spPr/>
        <p:txBody>
          <a:bodyPr rtlCol="0"/>
          <a:lstStyle/>
          <a:p>
            <a:endParaRPr lang="en-GB"/>
          </a:p>
        </p:txBody>
      </p:sp>
      <p:sp>
        <p:nvSpPr>
          <p:cNvPr id="6" name="Slide Number Placeholder 5"/>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33982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810001" y="446089"/>
            <a:ext cx="6611540" cy="5414962"/>
          </a:xfrm>
        </p:spPr>
        <p:txBody>
          <a:bodyPr vert="eaVert" rtlCol="0" anchor="t"/>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5" name="Footer Placeholder 4"/>
          <p:cNvSpPr>
            <a:spLocks noGrp="1"/>
          </p:cNvSpPr>
          <p:nvPr>
            <p:ph type="ftr" sz="quarter" idx="11"/>
          </p:nvPr>
        </p:nvSpPr>
        <p:spPr/>
        <p:txBody>
          <a:bodyPr rtlCol="0"/>
          <a:lstStyle/>
          <a:p>
            <a:endParaRPr lang="en-GB"/>
          </a:p>
        </p:txBody>
      </p:sp>
      <p:sp>
        <p:nvSpPr>
          <p:cNvPr id="6" name="Slide Number Placeholder 5"/>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182923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rtlCol="0"/>
          <a:lstStyle/>
          <a:p>
            <a:pPr rtl="0"/>
            <a:r>
              <a:rPr lang="en-US" noProof="0"/>
              <a:t>Click to edit Master title style</a:t>
            </a:r>
            <a:endParaRPr lang="en-GB" noProof="0" dirty="0"/>
          </a:p>
        </p:txBody>
      </p:sp>
      <p:sp>
        <p:nvSpPr>
          <p:cNvPr id="3" name="Content Placeholder 2"/>
          <p:cNvSpPr>
            <a:spLocks noGrp="1"/>
          </p:cNvSpPr>
          <p:nvPr>
            <p:ph idx="1"/>
          </p:nvPr>
        </p:nvSpPr>
        <p:spPr>
          <a:xfrm>
            <a:off x="818712" y="2222287"/>
            <a:ext cx="10554574" cy="3636511"/>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5" name="Footer Placeholder 4"/>
          <p:cNvSpPr>
            <a:spLocks noGrp="1"/>
          </p:cNvSpPr>
          <p:nvPr>
            <p:ph type="ftr" sz="quarter" idx="11"/>
          </p:nvPr>
        </p:nvSpPr>
        <p:spPr/>
        <p:txBody>
          <a:bodyPr rtlCol="0"/>
          <a:lstStyle/>
          <a:p>
            <a:endParaRPr lang="en-GB"/>
          </a:p>
        </p:txBody>
      </p:sp>
      <p:sp>
        <p:nvSpPr>
          <p:cNvPr id="6" name="Slide Number Placeholder 5"/>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245708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rtlCol="0" anchor="b"/>
          <a:lstStyle>
            <a:lvl1pPr algn="r">
              <a:defRPr sz="4800" b="1" cap="none"/>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810000" y="5281201"/>
            <a:ext cx="10561418" cy="433955"/>
          </a:xfrm>
        </p:spPr>
        <p:txBody>
          <a:bodyPr rtlCol="0"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Date Placeholder 3"/>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5" name="Footer Placeholder 4"/>
          <p:cNvSpPr>
            <a:spLocks noGrp="1"/>
          </p:cNvSpPr>
          <p:nvPr>
            <p:ph type="ftr" sz="quarter" idx="11"/>
          </p:nvPr>
        </p:nvSpPr>
        <p:spPr/>
        <p:txBody>
          <a:bodyPr rtlCol="0"/>
          <a:lstStyle/>
          <a:p>
            <a:endParaRPr lang="en-GB"/>
          </a:p>
        </p:txBody>
      </p:sp>
      <p:sp>
        <p:nvSpPr>
          <p:cNvPr id="6" name="Slide Number Placeholder 5"/>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47270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sz="half" idx="1"/>
          </p:nvPr>
        </p:nvSpPr>
        <p:spPr>
          <a:xfrm>
            <a:off x="818712" y="2222287"/>
            <a:ext cx="5185873" cy="3638763"/>
          </a:xfrm>
        </p:spPr>
        <p:txBody>
          <a:bodyPr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6187415" y="2222287"/>
            <a:ext cx="5194583" cy="3638764"/>
          </a:xfrm>
        </p:spPr>
        <p:txBody>
          <a:bodyPr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Date Placeholder 4"/>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6" name="Footer Placeholder 5"/>
          <p:cNvSpPr>
            <a:spLocks noGrp="1"/>
          </p:cNvSpPr>
          <p:nvPr>
            <p:ph type="ftr" sz="quarter" idx="11"/>
          </p:nvPr>
        </p:nvSpPr>
        <p:spPr/>
        <p:txBody>
          <a:bodyPr rtlCol="0"/>
          <a:lstStyle/>
          <a:p>
            <a:endParaRPr lang="en-GB"/>
          </a:p>
        </p:txBody>
      </p:sp>
      <p:sp>
        <p:nvSpPr>
          <p:cNvPr id="7" name="Slide Number Placeholder 6"/>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92735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rtlCol="0"/>
          <a:lstStyle>
            <a:lvl1pPr>
              <a:defRPr/>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814728" y="2174875"/>
            <a:ext cx="5189857"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814729" y="2751138"/>
            <a:ext cx="5189856" cy="3109913"/>
          </a:xfrm>
        </p:spPr>
        <p:txBody>
          <a:bodyPr rtlCol="0" anchor="t">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187415" y="2174875"/>
            <a:ext cx="5194583"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187415" y="2751138"/>
            <a:ext cx="5194583" cy="3109913"/>
          </a:xfrm>
        </p:spPr>
        <p:txBody>
          <a:bodyPr rtlCol="0" anchor="t">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8" name="Footer Placeholder 7"/>
          <p:cNvSpPr>
            <a:spLocks noGrp="1"/>
          </p:cNvSpPr>
          <p:nvPr>
            <p:ph type="ftr" sz="quarter" idx="11"/>
          </p:nvPr>
        </p:nvSpPr>
        <p:spPr/>
        <p:txBody>
          <a:bodyPr rtlCol="0"/>
          <a:lstStyle/>
          <a:p>
            <a:endParaRPr lang="en-GB"/>
          </a:p>
        </p:txBody>
      </p:sp>
      <p:sp>
        <p:nvSpPr>
          <p:cNvPr id="9" name="Slide Number Placeholder 8"/>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426279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Date Placeholder 2"/>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4" name="Footer Placeholder 3"/>
          <p:cNvSpPr>
            <a:spLocks noGrp="1"/>
          </p:cNvSpPr>
          <p:nvPr>
            <p:ph type="ftr" sz="quarter" idx="11"/>
          </p:nvPr>
        </p:nvSpPr>
        <p:spPr/>
        <p:txBody>
          <a:bodyPr rtlCol="0"/>
          <a:lstStyle/>
          <a:p>
            <a:endParaRPr lang="en-GB"/>
          </a:p>
        </p:txBody>
      </p:sp>
      <p:sp>
        <p:nvSpPr>
          <p:cNvPr id="5" name="Slide Number Placeholder 4"/>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1856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3" name="Footer Placeholder 2"/>
          <p:cNvSpPr>
            <a:spLocks noGrp="1"/>
          </p:cNvSpPr>
          <p:nvPr>
            <p:ph type="ftr" sz="quarter" idx="11"/>
          </p:nvPr>
        </p:nvSpPr>
        <p:spPr/>
        <p:txBody>
          <a:bodyPr rtlCol="0"/>
          <a:lstStyle/>
          <a:p>
            <a:endParaRPr lang="en-GB"/>
          </a:p>
        </p:txBody>
      </p:sp>
      <p:sp>
        <p:nvSpPr>
          <p:cNvPr id="4" name="Slide Number Placeholder 3"/>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408773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rtlCol="0" anchor="b"/>
          <a:lstStyle>
            <a:lvl1pPr algn="l">
              <a:defRPr sz="2000" b="1"/>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855633" y="446088"/>
            <a:ext cx="6252633" cy="5414963"/>
          </a:xfrm>
        </p:spPr>
        <p:txBody>
          <a:bodyPr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073151" y="2260738"/>
            <a:ext cx="3547533" cy="3600311"/>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fld id="{870A6F23-62AC-47A4-AC60-236CF0C7C194}" type="datetimeFigureOut">
              <a:rPr lang="en-GB" smtClean="0"/>
              <a:t>03/05/2021</a:t>
            </a:fld>
            <a:endParaRPr lang="en-GB"/>
          </a:p>
        </p:txBody>
      </p:sp>
      <p:sp>
        <p:nvSpPr>
          <p:cNvPr id="6" name="Footer Placeholder 5"/>
          <p:cNvSpPr>
            <a:spLocks noGrp="1"/>
          </p:cNvSpPr>
          <p:nvPr>
            <p:ph type="ftr" sz="quarter" idx="11"/>
          </p:nvPr>
        </p:nvSpPr>
        <p:spPr/>
        <p:txBody>
          <a:bodyPr rtlCol="0"/>
          <a:lstStyle/>
          <a:p>
            <a:endParaRPr lang="en-GB"/>
          </a:p>
        </p:txBody>
      </p:sp>
      <p:sp>
        <p:nvSpPr>
          <p:cNvPr id="7" name="Slide Number Placeholder 6"/>
          <p:cNvSpPr>
            <a:spLocks noGrp="1"/>
          </p:cNvSpPr>
          <p:nvPr>
            <p:ph type="sldNum" sz="quarter" idx="12"/>
          </p:nvPr>
        </p:nvSpPr>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31720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rtlCol="0" anchor="b">
            <a:normAutofit/>
          </a:bodyPr>
          <a:lstStyle>
            <a:lvl1pPr algn="l">
              <a:defRPr sz="2400" b="0"/>
            </a:lvl1pPr>
          </a:lstStyle>
          <a:p>
            <a:pPr rtl="0"/>
            <a:r>
              <a:rPr lang="en-US" noProof="0"/>
              <a:t>Click to edit Master title style</a:t>
            </a:r>
            <a:endParaRPr lang="en-GB" noProof="0"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rtlCol="0" anchor="t" anchorCtr="0" compatLnSpc="1">
            <a:prstTxWarp prst="textNoShape">
              <a:avLst/>
            </a:prstTxWarp>
            <a:normAutofit/>
          </a:bodyPr>
          <a:lstStyle>
            <a:lvl1pPr algn="ctr">
              <a:buFontTx/>
              <a:buNone/>
              <a:defRPr sz="1400"/>
            </a:lvl1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814728" y="2344684"/>
            <a:ext cx="4852988" cy="3516365"/>
          </a:xfrm>
        </p:spPr>
        <p:txBody>
          <a:bodyPr rtlCol="0"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a:xfrm>
            <a:off x="3885810" y="6041362"/>
            <a:ext cx="976879" cy="365125"/>
          </a:xfrm>
        </p:spPr>
        <p:txBody>
          <a:bodyPr rtlCol="0"/>
          <a:lstStyle/>
          <a:p>
            <a:fld id="{870A6F23-62AC-47A4-AC60-236CF0C7C194}" type="datetimeFigureOut">
              <a:rPr lang="en-GB" smtClean="0"/>
              <a:t>03/05/2021</a:t>
            </a:fld>
            <a:endParaRPr lang="en-GB"/>
          </a:p>
        </p:txBody>
      </p:sp>
      <p:sp>
        <p:nvSpPr>
          <p:cNvPr id="6" name="Footer Placeholder 5"/>
          <p:cNvSpPr>
            <a:spLocks noGrp="1"/>
          </p:cNvSpPr>
          <p:nvPr>
            <p:ph type="ftr" sz="quarter" idx="11"/>
          </p:nvPr>
        </p:nvSpPr>
        <p:spPr>
          <a:xfrm>
            <a:off x="590396" y="6041362"/>
            <a:ext cx="3295413" cy="365125"/>
          </a:xfrm>
        </p:spPr>
        <p:txBody>
          <a:bodyPr rtlCol="0"/>
          <a:lstStyle/>
          <a:p>
            <a:endParaRPr lang="en-GB"/>
          </a:p>
        </p:txBody>
      </p:sp>
      <p:sp>
        <p:nvSpPr>
          <p:cNvPr id="7" name="Slide Number Placeholder 6"/>
          <p:cNvSpPr>
            <a:spLocks noGrp="1"/>
          </p:cNvSpPr>
          <p:nvPr>
            <p:ph type="sldNum" sz="quarter" idx="12"/>
          </p:nvPr>
        </p:nvSpPr>
        <p:spPr>
          <a:xfrm>
            <a:off x="4862689" y="5915888"/>
            <a:ext cx="1062155" cy="490599"/>
          </a:xfrm>
        </p:spPr>
        <p:txBody>
          <a:bodyPr rtlCol="0"/>
          <a:lstStyle/>
          <a:p>
            <a:fld id="{961E1B0D-1493-4777-852E-11DD9F898DC4}" type="slidenum">
              <a:rPr lang="en-GB" smtClean="0"/>
              <a:t>‹#›</a:t>
            </a:fld>
            <a:endParaRPr lang="en-GB"/>
          </a:p>
        </p:txBody>
      </p:sp>
    </p:spTree>
    <p:extLst>
      <p:ext uri="{BB962C8B-B14F-4D97-AF65-F5344CB8AC3E}">
        <p14:creationId xmlns:p14="http://schemas.microsoft.com/office/powerpoint/2010/main" val="40571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0A6F23-62AC-47A4-AC60-236CF0C7C194}" type="datetimeFigureOut">
              <a:rPr lang="en-GB" smtClean="0"/>
              <a:t>03/05/2021</a:t>
            </a:fld>
            <a:endParaRPr lang="en-GB"/>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961E1B0D-1493-4777-852E-11DD9F898DC4}" type="slidenum">
              <a:rPr lang="en-GB" smtClean="0"/>
              <a:t>‹#›</a:t>
            </a:fld>
            <a:endParaRPr lang="en-GB"/>
          </a:p>
        </p:txBody>
      </p:sp>
    </p:spTree>
    <p:extLst>
      <p:ext uri="{BB962C8B-B14F-4D97-AF65-F5344CB8AC3E}">
        <p14:creationId xmlns:p14="http://schemas.microsoft.com/office/powerpoint/2010/main" val="32568925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developer.android.com/codelabs/advanced-android-kotlin-training-notifications#3" TargetMode="Externa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developer.android.com/codelabs/kotlin-android-training-coroutines-and-room?index=..%2F..android-kotlin-fundamentals#5" TargetMode="External"/><Relationship Id="rId5" Type="http://schemas.openxmlformats.org/officeDocument/2006/relationships/hyperlink" Target="https://developer.android.com/codelabs/kotlin-android-training-room-database?index=..%2F..android-kotlin-fundamentals#0" TargetMode="Externa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hyperlink" Target="mailto:1801447@uad.ac.uk" TargetMode="Externa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4a"/><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audio" Target="../media/media3.m4a"/></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notesSlide" Target="../notesSlides/notesSlide3.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94C7-2FF2-4CFE-842D-082A0C58E105}"/>
              </a:ext>
            </a:extLst>
          </p:cNvPr>
          <p:cNvSpPr>
            <a:spLocks noGrp="1"/>
          </p:cNvSpPr>
          <p:nvPr>
            <p:ph type="ctrTitle"/>
          </p:nvPr>
        </p:nvSpPr>
        <p:spPr/>
        <p:txBody>
          <a:bodyPr/>
          <a:lstStyle/>
          <a:p>
            <a:r>
              <a:rPr lang="en-GB" dirty="0"/>
              <a:t>Super Duper Note App 9000</a:t>
            </a:r>
          </a:p>
        </p:txBody>
      </p:sp>
      <p:sp>
        <p:nvSpPr>
          <p:cNvPr id="3" name="Subtitle 2">
            <a:extLst>
              <a:ext uri="{FF2B5EF4-FFF2-40B4-BE49-F238E27FC236}">
                <a16:creationId xmlns:a16="http://schemas.microsoft.com/office/drawing/2014/main" id="{7719BF62-AF9E-4CBA-A28B-FB8208837099}"/>
              </a:ext>
            </a:extLst>
          </p:cNvPr>
          <p:cNvSpPr>
            <a:spLocks noGrp="1"/>
          </p:cNvSpPr>
          <p:nvPr>
            <p:ph type="subTitle" idx="1"/>
          </p:nvPr>
        </p:nvSpPr>
        <p:spPr/>
        <p:txBody>
          <a:bodyPr/>
          <a:lstStyle/>
          <a:p>
            <a:r>
              <a:rPr lang="en-GB" dirty="0"/>
              <a:t>Aidan Cram -1801447</a:t>
            </a:r>
          </a:p>
        </p:txBody>
      </p:sp>
      <p:pic>
        <p:nvPicPr>
          <p:cNvPr id="4" name="Recorded Sound">
            <a:hlinkClick r:id="" action="ppaction://media"/>
            <a:extLst>
              <a:ext uri="{FF2B5EF4-FFF2-40B4-BE49-F238E27FC236}">
                <a16:creationId xmlns:a16="http://schemas.microsoft.com/office/drawing/2014/main" id="{C93646C1-73C1-40B7-A664-9190E4252A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3517" y="5856890"/>
            <a:ext cx="609600" cy="609600"/>
          </a:xfrm>
          <a:prstGeom prst="rect">
            <a:avLst/>
          </a:prstGeom>
        </p:spPr>
      </p:pic>
    </p:spTree>
    <p:extLst>
      <p:ext uri="{BB962C8B-B14F-4D97-AF65-F5344CB8AC3E}">
        <p14:creationId xmlns:p14="http://schemas.microsoft.com/office/powerpoint/2010/main" val="46569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B31D-CDE9-4FB4-8988-E768336586B5}"/>
              </a:ext>
            </a:extLst>
          </p:cNvPr>
          <p:cNvSpPr>
            <a:spLocks noGrp="1"/>
          </p:cNvSpPr>
          <p:nvPr>
            <p:ph type="title"/>
          </p:nvPr>
        </p:nvSpPr>
        <p:spPr/>
        <p:txBody>
          <a:bodyPr/>
          <a:lstStyle/>
          <a:p>
            <a:r>
              <a:rPr lang="en-GB" dirty="0"/>
              <a:t>Performance</a:t>
            </a:r>
          </a:p>
        </p:txBody>
      </p:sp>
      <p:pic>
        <p:nvPicPr>
          <p:cNvPr id="5" name="Picture 4">
            <a:extLst>
              <a:ext uri="{FF2B5EF4-FFF2-40B4-BE49-F238E27FC236}">
                <a16:creationId xmlns:a16="http://schemas.microsoft.com/office/drawing/2014/main" id="{8503A9FE-B6B1-4920-AE92-01189256A692}"/>
              </a:ext>
            </a:extLst>
          </p:cNvPr>
          <p:cNvPicPr>
            <a:picLocks noChangeAspect="1"/>
          </p:cNvPicPr>
          <p:nvPr/>
        </p:nvPicPr>
        <p:blipFill>
          <a:blip r:embed="rId5"/>
          <a:stretch>
            <a:fillRect/>
          </a:stretch>
        </p:blipFill>
        <p:spPr>
          <a:xfrm>
            <a:off x="1043650" y="2348622"/>
            <a:ext cx="10104699" cy="4211292"/>
          </a:xfrm>
          <a:prstGeom prst="rect">
            <a:avLst/>
          </a:prstGeom>
        </p:spPr>
      </p:pic>
      <p:pic>
        <p:nvPicPr>
          <p:cNvPr id="3" name="Recorded Sound">
            <a:hlinkClick r:id="" action="ppaction://media"/>
            <a:extLst>
              <a:ext uri="{FF2B5EF4-FFF2-40B4-BE49-F238E27FC236}">
                <a16:creationId xmlns:a16="http://schemas.microsoft.com/office/drawing/2014/main" id="{0583E3DB-B4BD-4DB1-A5E4-96980BD477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5798" y="5950314"/>
            <a:ext cx="609600" cy="609600"/>
          </a:xfrm>
          <a:prstGeom prst="rect">
            <a:avLst/>
          </a:prstGeom>
        </p:spPr>
      </p:pic>
    </p:spTree>
    <p:extLst>
      <p:ext uri="{BB962C8B-B14F-4D97-AF65-F5344CB8AC3E}">
        <p14:creationId xmlns:p14="http://schemas.microsoft.com/office/powerpoint/2010/main" val="169234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DCB77-FF2D-4B97-95B2-20102F4B473F}"/>
              </a:ext>
            </a:extLst>
          </p:cNvPr>
          <p:cNvSpPr>
            <a:spLocks noGrp="1"/>
          </p:cNvSpPr>
          <p:nvPr>
            <p:ph type="title"/>
          </p:nvPr>
        </p:nvSpPr>
        <p:spPr/>
        <p:txBody>
          <a:bodyPr/>
          <a:lstStyle/>
          <a:p>
            <a:r>
              <a:rPr lang="en-GB" dirty="0"/>
              <a:t>Performance Breakdown</a:t>
            </a:r>
          </a:p>
        </p:txBody>
      </p:sp>
      <p:pic>
        <p:nvPicPr>
          <p:cNvPr id="4" name="Picture 3">
            <a:extLst>
              <a:ext uri="{FF2B5EF4-FFF2-40B4-BE49-F238E27FC236}">
                <a16:creationId xmlns:a16="http://schemas.microsoft.com/office/drawing/2014/main" id="{C25B1969-9F05-4722-B2C1-DCDEB80F0CAB}"/>
              </a:ext>
            </a:extLst>
          </p:cNvPr>
          <p:cNvPicPr>
            <a:picLocks noChangeAspect="1"/>
          </p:cNvPicPr>
          <p:nvPr/>
        </p:nvPicPr>
        <p:blipFill>
          <a:blip r:embed="rId5"/>
          <a:stretch>
            <a:fillRect/>
          </a:stretch>
        </p:blipFill>
        <p:spPr>
          <a:xfrm>
            <a:off x="1099369" y="4169756"/>
            <a:ext cx="1638300" cy="2000250"/>
          </a:xfrm>
          <a:prstGeom prst="rect">
            <a:avLst/>
          </a:prstGeom>
        </p:spPr>
      </p:pic>
      <p:pic>
        <p:nvPicPr>
          <p:cNvPr id="5" name="Picture 4">
            <a:extLst>
              <a:ext uri="{FF2B5EF4-FFF2-40B4-BE49-F238E27FC236}">
                <a16:creationId xmlns:a16="http://schemas.microsoft.com/office/drawing/2014/main" id="{DDDA27EA-6BCB-4A30-8509-77E32DDE05F9}"/>
              </a:ext>
            </a:extLst>
          </p:cNvPr>
          <p:cNvPicPr>
            <a:picLocks noChangeAspect="1"/>
          </p:cNvPicPr>
          <p:nvPr/>
        </p:nvPicPr>
        <p:blipFill rotWithShape="1">
          <a:blip r:embed="rId6"/>
          <a:srcRect t="1606"/>
          <a:stretch/>
        </p:blipFill>
        <p:spPr>
          <a:xfrm>
            <a:off x="5142566" y="4169756"/>
            <a:ext cx="1873591" cy="2008780"/>
          </a:xfrm>
          <a:prstGeom prst="rect">
            <a:avLst/>
          </a:prstGeom>
        </p:spPr>
      </p:pic>
      <p:pic>
        <p:nvPicPr>
          <p:cNvPr id="6" name="Picture 5">
            <a:extLst>
              <a:ext uri="{FF2B5EF4-FFF2-40B4-BE49-F238E27FC236}">
                <a16:creationId xmlns:a16="http://schemas.microsoft.com/office/drawing/2014/main" id="{7F563433-9AB4-45B9-A29F-E9B9149D5BEB}"/>
              </a:ext>
            </a:extLst>
          </p:cNvPr>
          <p:cNvPicPr>
            <a:picLocks noChangeAspect="1"/>
          </p:cNvPicPr>
          <p:nvPr/>
        </p:nvPicPr>
        <p:blipFill>
          <a:blip r:embed="rId7"/>
          <a:stretch>
            <a:fillRect/>
          </a:stretch>
        </p:blipFill>
        <p:spPr>
          <a:xfrm>
            <a:off x="9146626" y="4169757"/>
            <a:ext cx="1946006" cy="2008780"/>
          </a:xfrm>
          <a:prstGeom prst="rect">
            <a:avLst/>
          </a:prstGeom>
        </p:spPr>
      </p:pic>
      <p:pic>
        <p:nvPicPr>
          <p:cNvPr id="3" name="Recorded Sound">
            <a:hlinkClick r:id="" action="ppaction://media"/>
            <a:extLst>
              <a:ext uri="{FF2B5EF4-FFF2-40B4-BE49-F238E27FC236}">
                <a16:creationId xmlns:a16="http://schemas.microsoft.com/office/drawing/2014/main" id="{E60C136D-ADEA-4E8C-A8AE-8A39F1224B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81998" y="5873736"/>
            <a:ext cx="609600" cy="609600"/>
          </a:xfrm>
          <a:prstGeom prst="rect">
            <a:avLst/>
          </a:prstGeom>
        </p:spPr>
      </p:pic>
    </p:spTree>
    <p:extLst>
      <p:ext uri="{BB962C8B-B14F-4D97-AF65-F5344CB8AC3E}">
        <p14:creationId xmlns:p14="http://schemas.microsoft.com/office/powerpoint/2010/main" val="170942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110A-15F2-4A01-8D1C-A23A6F3AC31B}"/>
              </a:ext>
            </a:extLst>
          </p:cNvPr>
          <p:cNvSpPr>
            <a:spLocks noGrp="1"/>
          </p:cNvSpPr>
          <p:nvPr>
            <p:ph type="title"/>
          </p:nvPr>
        </p:nvSpPr>
        <p:spPr/>
        <p:txBody>
          <a:bodyPr/>
          <a:lstStyle/>
          <a:p>
            <a:r>
              <a:rPr lang="en-GB" dirty="0"/>
              <a:t>Performance Benefits</a:t>
            </a:r>
          </a:p>
        </p:txBody>
      </p:sp>
      <p:sp>
        <p:nvSpPr>
          <p:cNvPr id="4" name="Rectangle: Rounded Corners 3">
            <a:extLst>
              <a:ext uri="{FF2B5EF4-FFF2-40B4-BE49-F238E27FC236}">
                <a16:creationId xmlns:a16="http://schemas.microsoft.com/office/drawing/2014/main" id="{2FB2F0C4-A03A-4A74-A2AD-AFE4AC383F3A}"/>
              </a:ext>
            </a:extLst>
          </p:cNvPr>
          <p:cNvSpPr/>
          <p:nvPr/>
        </p:nvSpPr>
        <p:spPr>
          <a:xfrm>
            <a:off x="8358622" y="3549022"/>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Coroutine</a:t>
            </a:r>
          </a:p>
        </p:txBody>
      </p:sp>
      <p:sp>
        <p:nvSpPr>
          <p:cNvPr id="5" name="Rectangle: Rounded Corners 4">
            <a:extLst>
              <a:ext uri="{FF2B5EF4-FFF2-40B4-BE49-F238E27FC236}">
                <a16:creationId xmlns:a16="http://schemas.microsoft.com/office/drawing/2014/main" id="{026A2FA7-A15E-4C2D-8DA3-217F6AA91948}"/>
              </a:ext>
            </a:extLst>
          </p:cNvPr>
          <p:cNvSpPr/>
          <p:nvPr/>
        </p:nvSpPr>
        <p:spPr>
          <a:xfrm>
            <a:off x="4707709" y="3549022"/>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List View</a:t>
            </a:r>
          </a:p>
        </p:txBody>
      </p:sp>
      <p:sp>
        <p:nvSpPr>
          <p:cNvPr id="6" name="Rectangle: Rounded Corners 5">
            <a:extLst>
              <a:ext uri="{FF2B5EF4-FFF2-40B4-BE49-F238E27FC236}">
                <a16:creationId xmlns:a16="http://schemas.microsoft.com/office/drawing/2014/main" id="{122F6091-5BF4-48FE-BD14-C5E9E59C51A3}"/>
              </a:ext>
            </a:extLst>
          </p:cNvPr>
          <p:cNvSpPr/>
          <p:nvPr/>
        </p:nvSpPr>
        <p:spPr>
          <a:xfrm>
            <a:off x="1056799" y="3549022"/>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Observe</a:t>
            </a:r>
          </a:p>
        </p:txBody>
      </p:sp>
      <p:pic>
        <p:nvPicPr>
          <p:cNvPr id="7" name="Recorded Sound">
            <a:hlinkClick r:id="" action="ppaction://media"/>
            <a:extLst>
              <a:ext uri="{FF2B5EF4-FFF2-40B4-BE49-F238E27FC236}">
                <a16:creationId xmlns:a16="http://schemas.microsoft.com/office/drawing/2014/main" id="{1AE3EF78-C208-4360-A008-0D26E86D76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1998" y="5902396"/>
            <a:ext cx="609600" cy="609600"/>
          </a:xfrm>
          <a:prstGeom prst="rect">
            <a:avLst/>
          </a:prstGeom>
        </p:spPr>
      </p:pic>
    </p:spTree>
    <p:extLst>
      <p:ext uri="{BB962C8B-B14F-4D97-AF65-F5344CB8AC3E}">
        <p14:creationId xmlns:p14="http://schemas.microsoft.com/office/powerpoint/2010/main" val="120252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0D66-132E-404C-851E-56C09DAB1BAE}"/>
              </a:ext>
            </a:extLst>
          </p:cNvPr>
          <p:cNvSpPr>
            <a:spLocks noGrp="1"/>
          </p:cNvSpPr>
          <p:nvPr>
            <p:ph type="title"/>
          </p:nvPr>
        </p:nvSpPr>
        <p:spPr/>
        <p:txBody>
          <a:bodyPr/>
          <a:lstStyle/>
          <a:p>
            <a:r>
              <a:rPr lang="en-GB" dirty="0"/>
              <a:t>Performance Improvements</a:t>
            </a:r>
          </a:p>
        </p:txBody>
      </p:sp>
      <p:sp>
        <p:nvSpPr>
          <p:cNvPr id="4" name="Rectangle: Rounded Corners 3">
            <a:extLst>
              <a:ext uri="{FF2B5EF4-FFF2-40B4-BE49-F238E27FC236}">
                <a16:creationId xmlns:a16="http://schemas.microsoft.com/office/drawing/2014/main" id="{3DBEAC4F-1573-40E6-8C10-35F26EA8C7D0}"/>
              </a:ext>
            </a:extLst>
          </p:cNvPr>
          <p:cNvSpPr/>
          <p:nvPr/>
        </p:nvSpPr>
        <p:spPr>
          <a:xfrm>
            <a:off x="1056800" y="3549022"/>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Binding</a:t>
            </a:r>
          </a:p>
        </p:txBody>
      </p:sp>
      <p:sp>
        <p:nvSpPr>
          <p:cNvPr id="5" name="Rectangle: Rounded Corners 4">
            <a:extLst>
              <a:ext uri="{FF2B5EF4-FFF2-40B4-BE49-F238E27FC236}">
                <a16:creationId xmlns:a16="http://schemas.microsoft.com/office/drawing/2014/main" id="{CF54E510-A72E-4DD4-924F-30BE239A9BB6}"/>
              </a:ext>
            </a:extLst>
          </p:cNvPr>
          <p:cNvSpPr/>
          <p:nvPr/>
        </p:nvSpPr>
        <p:spPr>
          <a:xfrm>
            <a:off x="8358622" y="3549022"/>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Coroutine</a:t>
            </a:r>
          </a:p>
        </p:txBody>
      </p:sp>
      <p:sp>
        <p:nvSpPr>
          <p:cNvPr id="6" name="Rectangle: Rounded Corners 5">
            <a:extLst>
              <a:ext uri="{FF2B5EF4-FFF2-40B4-BE49-F238E27FC236}">
                <a16:creationId xmlns:a16="http://schemas.microsoft.com/office/drawing/2014/main" id="{C2F08883-1D86-4F45-A248-1DAB3E38F50C}"/>
              </a:ext>
            </a:extLst>
          </p:cNvPr>
          <p:cNvSpPr/>
          <p:nvPr/>
        </p:nvSpPr>
        <p:spPr>
          <a:xfrm>
            <a:off x="4707711" y="3549022"/>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Recycler View</a:t>
            </a:r>
          </a:p>
        </p:txBody>
      </p:sp>
      <p:pic>
        <p:nvPicPr>
          <p:cNvPr id="7" name="Recorded Sound">
            <a:hlinkClick r:id="" action="ppaction://media"/>
            <a:extLst>
              <a:ext uri="{FF2B5EF4-FFF2-40B4-BE49-F238E27FC236}">
                <a16:creationId xmlns:a16="http://schemas.microsoft.com/office/drawing/2014/main" id="{BA8E22BC-9553-4BBB-867F-10560836D5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06982" y="6107243"/>
            <a:ext cx="609600" cy="609600"/>
          </a:xfrm>
          <a:prstGeom prst="rect">
            <a:avLst/>
          </a:prstGeom>
        </p:spPr>
      </p:pic>
    </p:spTree>
    <p:extLst>
      <p:ext uri="{BB962C8B-B14F-4D97-AF65-F5344CB8AC3E}">
        <p14:creationId xmlns:p14="http://schemas.microsoft.com/office/powerpoint/2010/main" val="36278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95BA-1725-4226-B11B-4A8C9836C6F9}"/>
              </a:ext>
            </a:extLst>
          </p:cNvPr>
          <p:cNvSpPr>
            <a:spLocks noGrp="1"/>
          </p:cNvSpPr>
          <p:nvPr>
            <p:ph type="title"/>
          </p:nvPr>
        </p:nvSpPr>
        <p:spPr/>
        <p:txBody>
          <a:bodyPr/>
          <a:lstStyle/>
          <a:p>
            <a:r>
              <a:rPr lang="en-GB" dirty="0"/>
              <a:t>Security</a:t>
            </a:r>
          </a:p>
        </p:txBody>
      </p:sp>
      <p:sp>
        <p:nvSpPr>
          <p:cNvPr id="4" name="Rectangle: Rounded Corners 3">
            <a:extLst>
              <a:ext uri="{FF2B5EF4-FFF2-40B4-BE49-F238E27FC236}">
                <a16:creationId xmlns:a16="http://schemas.microsoft.com/office/drawing/2014/main" id="{F986CC2A-C6CB-4211-9693-38ADAF68C53E}"/>
              </a:ext>
            </a:extLst>
          </p:cNvPr>
          <p:cNvSpPr/>
          <p:nvPr/>
        </p:nvSpPr>
        <p:spPr>
          <a:xfrm>
            <a:off x="2269198" y="367284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Permissions</a:t>
            </a:r>
          </a:p>
        </p:txBody>
      </p:sp>
      <p:sp>
        <p:nvSpPr>
          <p:cNvPr id="5" name="Rectangle: Rounded Corners 4">
            <a:extLst>
              <a:ext uri="{FF2B5EF4-FFF2-40B4-BE49-F238E27FC236}">
                <a16:creationId xmlns:a16="http://schemas.microsoft.com/office/drawing/2014/main" id="{77BDCC10-0573-4EE1-BC65-9E28B4B569CD}"/>
              </a:ext>
            </a:extLst>
          </p:cNvPr>
          <p:cNvSpPr/>
          <p:nvPr/>
        </p:nvSpPr>
        <p:spPr>
          <a:xfrm>
            <a:off x="7170607" y="367284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 Data</a:t>
            </a:r>
          </a:p>
        </p:txBody>
      </p:sp>
      <p:pic>
        <p:nvPicPr>
          <p:cNvPr id="3" name="Recorded Sound">
            <a:hlinkClick r:id="" action="ppaction://media"/>
            <a:extLst>
              <a:ext uri="{FF2B5EF4-FFF2-40B4-BE49-F238E27FC236}">
                <a16:creationId xmlns:a16="http://schemas.microsoft.com/office/drawing/2014/main" id="{CFE0CF10-5992-4096-B7B9-283519E6E8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2478" y="6096000"/>
            <a:ext cx="609600" cy="609600"/>
          </a:xfrm>
          <a:prstGeom prst="rect">
            <a:avLst/>
          </a:prstGeom>
        </p:spPr>
      </p:pic>
    </p:spTree>
    <p:extLst>
      <p:ext uri="{BB962C8B-B14F-4D97-AF65-F5344CB8AC3E}">
        <p14:creationId xmlns:p14="http://schemas.microsoft.com/office/powerpoint/2010/main" val="339570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56F71-54C3-4260-9728-A2B89C49A6FE}"/>
              </a:ext>
            </a:extLst>
          </p:cNvPr>
          <p:cNvSpPr>
            <a:spLocks noGrp="1"/>
          </p:cNvSpPr>
          <p:nvPr>
            <p:ph type="title"/>
          </p:nvPr>
        </p:nvSpPr>
        <p:spPr/>
        <p:txBody>
          <a:bodyPr/>
          <a:lstStyle/>
          <a:p>
            <a:r>
              <a:rPr lang="en-GB" dirty="0"/>
              <a:t>Future Work</a:t>
            </a:r>
          </a:p>
        </p:txBody>
      </p:sp>
      <p:sp>
        <p:nvSpPr>
          <p:cNvPr id="4" name="Rectangle: Rounded Corners 3">
            <a:extLst>
              <a:ext uri="{FF2B5EF4-FFF2-40B4-BE49-F238E27FC236}">
                <a16:creationId xmlns:a16="http://schemas.microsoft.com/office/drawing/2014/main" id="{D49F04A2-6C44-4BF0-BEF7-7B32549439B1}"/>
              </a:ext>
            </a:extLst>
          </p:cNvPr>
          <p:cNvSpPr/>
          <p:nvPr/>
        </p:nvSpPr>
        <p:spPr>
          <a:xfrm>
            <a:off x="8605419" y="337402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 Item</a:t>
            </a:r>
          </a:p>
        </p:txBody>
      </p:sp>
      <p:sp>
        <p:nvSpPr>
          <p:cNvPr id="5" name="Rectangle: Rounded Corners 4">
            <a:extLst>
              <a:ext uri="{FF2B5EF4-FFF2-40B4-BE49-F238E27FC236}">
                <a16:creationId xmlns:a16="http://schemas.microsoft.com/office/drawing/2014/main" id="{6FEDCCE4-1DAA-4B8D-B6E1-F837EE260BAF}"/>
              </a:ext>
            </a:extLst>
          </p:cNvPr>
          <p:cNvSpPr/>
          <p:nvPr/>
        </p:nvSpPr>
        <p:spPr>
          <a:xfrm>
            <a:off x="810000" y="337402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Performance</a:t>
            </a:r>
          </a:p>
        </p:txBody>
      </p:sp>
      <p:sp>
        <p:nvSpPr>
          <p:cNvPr id="6" name="Rectangle: Rounded Corners 5">
            <a:extLst>
              <a:ext uri="{FF2B5EF4-FFF2-40B4-BE49-F238E27FC236}">
                <a16:creationId xmlns:a16="http://schemas.microsoft.com/office/drawing/2014/main" id="{986C43A2-5DE5-4EC2-9846-EDE1B2AA98AE}"/>
              </a:ext>
            </a:extLst>
          </p:cNvPr>
          <p:cNvSpPr/>
          <p:nvPr/>
        </p:nvSpPr>
        <p:spPr>
          <a:xfrm>
            <a:off x="4707709" y="342900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Notification</a:t>
            </a:r>
          </a:p>
        </p:txBody>
      </p:sp>
      <p:pic>
        <p:nvPicPr>
          <p:cNvPr id="7" name="Recorded Sound">
            <a:hlinkClick r:id="" action="ppaction://media"/>
            <a:extLst>
              <a:ext uri="{FF2B5EF4-FFF2-40B4-BE49-F238E27FC236}">
                <a16:creationId xmlns:a16="http://schemas.microsoft.com/office/drawing/2014/main" id="{F96FE3D2-838B-4D14-8C74-996DF1B079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077262"/>
            <a:ext cx="609600" cy="609600"/>
          </a:xfrm>
          <a:prstGeom prst="rect">
            <a:avLst/>
          </a:prstGeom>
        </p:spPr>
      </p:pic>
    </p:spTree>
    <p:extLst>
      <p:ext uri="{BB962C8B-B14F-4D97-AF65-F5344CB8AC3E}">
        <p14:creationId xmlns:p14="http://schemas.microsoft.com/office/powerpoint/2010/main" val="313133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9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5036-8EF7-4CD2-A8B7-FBEDF4D361E9}"/>
              </a:ext>
            </a:extLst>
          </p:cNvPr>
          <p:cNvSpPr>
            <a:spLocks noGrp="1"/>
          </p:cNvSpPr>
          <p:nvPr>
            <p:ph type="title"/>
          </p:nvPr>
        </p:nvSpPr>
        <p:spPr/>
        <p:txBody>
          <a:bodyPr/>
          <a:lstStyle/>
          <a:p>
            <a:r>
              <a:rPr lang="en-GB" dirty="0"/>
              <a:t>References</a:t>
            </a:r>
          </a:p>
        </p:txBody>
      </p:sp>
      <p:sp>
        <p:nvSpPr>
          <p:cNvPr id="5" name="Rectangle: Rounded Corners 4">
            <a:hlinkClick r:id="rId5"/>
            <a:extLst>
              <a:ext uri="{FF2B5EF4-FFF2-40B4-BE49-F238E27FC236}">
                <a16:creationId xmlns:a16="http://schemas.microsoft.com/office/drawing/2014/main" id="{19BE7C51-55AC-4CFA-8259-131C4E6F277A}"/>
              </a:ext>
            </a:extLst>
          </p:cNvPr>
          <p:cNvSpPr/>
          <p:nvPr/>
        </p:nvSpPr>
        <p:spPr>
          <a:xfrm>
            <a:off x="810000" y="342900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Kotlin Fundamentals:</a:t>
            </a:r>
          </a:p>
          <a:p>
            <a:pPr algn="ctr"/>
            <a:r>
              <a:rPr lang="en-GB" dirty="0"/>
              <a:t>Room Database</a:t>
            </a:r>
          </a:p>
        </p:txBody>
      </p:sp>
      <p:sp>
        <p:nvSpPr>
          <p:cNvPr id="6" name="Rectangle: Rounded Corners 5">
            <a:hlinkClick r:id="rId6"/>
            <a:extLst>
              <a:ext uri="{FF2B5EF4-FFF2-40B4-BE49-F238E27FC236}">
                <a16:creationId xmlns:a16="http://schemas.microsoft.com/office/drawing/2014/main" id="{207DAC71-BD41-4F2D-B6A7-3FE6B687A7E9}"/>
              </a:ext>
            </a:extLst>
          </p:cNvPr>
          <p:cNvSpPr/>
          <p:nvPr/>
        </p:nvSpPr>
        <p:spPr>
          <a:xfrm>
            <a:off x="4707709" y="342900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Kotlin Fundamentals:</a:t>
            </a:r>
          </a:p>
          <a:p>
            <a:pPr algn="ctr"/>
            <a:r>
              <a:rPr lang="en-GB" dirty="0"/>
              <a:t>Coroutines</a:t>
            </a:r>
          </a:p>
        </p:txBody>
      </p:sp>
      <p:sp>
        <p:nvSpPr>
          <p:cNvPr id="7" name="Rectangle: Rounded Corners 6">
            <a:hlinkClick r:id="rId7"/>
            <a:extLst>
              <a:ext uri="{FF2B5EF4-FFF2-40B4-BE49-F238E27FC236}">
                <a16:creationId xmlns:a16="http://schemas.microsoft.com/office/drawing/2014/main" id="{A7D92204-E77A-458A-A38E-27B36CCEDB78}"/>
              </a:ext>
            </a:extLst>
          </p:cNvPr>
          <p:cNvSpPr/>
          <p:nvPr/>
        </p:nvSpPr>
        <p:spPr>
          <a:xfrm>
            <a:off x="8605419" y="342900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Advanced Kotlin:</a:t>
            </a:r>
          </a:p>
          <a:p>
            <a:pPr algn="ctr"/>
            <a:r>
              <a:rPr lang="en-GB" dirty="0"/>
              <a:t>Notifications</a:t>
            </a:r>
          </a:p>
        </p:txBody>
      </p:sp>
      <p:pic>
        <p:nvPicPr>
          <p:cNvPr id="8" name="Recorded Sound">
            <a:hlinkClick r:id="" action="ppaction://media"/>
            <a:extLst>
              <a:ext uri="{FF2B5EF4-FFF2-40B4-BE49-F238E27FC236}">
                <a16:creationId xmlns:a16="http://schemas.microsoft.com/office/drawing/2014/main" id="{1672BCD2-BB7D-4184-8212-3154962BEBB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81998" y="6106012"/>
            <a:ext cx="609600" cy="609600"/>
          </a:xfrm>
          <a:prstGeom prst="rect">
            <a:avLst/>
          </a:prstGeom>
        </p:spPr>
      </p:pic>
    </p:spTree>
    <p:extLst>
      <p:ext uri="{BB962C8B-B14F-4D97-AF65-F5344CB8AC3E}">
        <p14:creationId xmlns:p14="http://schemas.microsoft.com/office/powerpoint/2010/main" val="367010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FDFC67-9F8E-4858-B048-A52FF9274820}"/>
              </a:ext>
            </a:extLst>
          </p:cNvPr>
          <p:cNvSpPr>
            <a:spLocks noGrp="1"/>
          </p:cNvSpPr>
          <p:nvPr>
            <p:ph type="ctrTitle"/>
          </p:nvPr>
        </p:nvSpPr>
        <p:spPr/>
        <p:txBody>
          <a:bodyPr/>
          <a:lstStyle/>
          <a:p>
            <a:pPr algn="ctr"/>
            <a:r>
              <a:rPr lang="en-GB" dirty="0"/>
              <a:t>Questions?</a:t>
            </a:r>
          </a:p>
        </p:txBody>
      </p:sp>
      <p:sp>
        <p:nvSpPr>
          <p:cNvPr id="7" name="Subtitle 6">
            <a:extLst>
              <a:ext uri="{FF2B5EF4-FFF2-40B4-BE49-F238E27FC236}">
                <a16:creationId xmlns:a16="http://schemas.microsoft.com/office/drawing/2014/main" id="{2117F20E-41CD-439E-A4C8-0D6FEAEDFA26}"/>
              </a:ext>
            </a:extLst>
          </p:cNvPr>
          <p:cNvSpPr>
            <a:spLocks noGrp="1"/>
          </p:cNvSpPr>
          <p:nvPr>
            <p:ph type="subTitle" idx="1"/>
          </p:nvPr>
        </p:nvSpPr>
        <p:spPr/>
        <p:txBody>
          <a:bodyPr/>
          <a:lstStyle/>
          <a:p>
            <a:r>
              <a:rPr lang="en-GB" dirty="0">
                <a:hlinkClick r:id="rId5"/>
              </a:rPr>
              <a:t>1801447@uad.ac.uk</a:t>
            </a:r>
            <a:r>
              <a:rPr lang="en-GB" dirty="0"/>
              <a:t>	</a:t>
            </a:r>
          </a:p>
        </p:txBody>
      </p:sp>
      <p:pic>
        <p:nvPicPr>
          <p:cNvPr id="2" name="Recorded Sound">
            <a:hlinkClick r:id="" action="ppaction://media"/>
            <a:extLst>
              <a:ext uri="{FF2B5EF4-FFF2-40B4-BE49-F238E27FC236}">
                <a16:creationId xmlns:a16="http://schemas.microsoft.com/office/drawing/2014/main" id="{5C23C712-5372-4D6E-96BB-B81ED7DC15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82001" y="6027830"/>
            <a:ext cx="609600" cy="609600"/>
          </a:xfrm>
          <a:prstGeom prst="rect">
            <a:avLst/>
          </a:prstGeom>
        </p:spPr>
      </p:pic>
    </p:spTree>
    <p:extLst>
      <p:ext uri="{BB962C8B-B14F-4D97-AF65-F5344CB8AC3E}">
        <p14:creationId xmlns:p14="http://schemas.microsoft.com/office/powerpoint/2010/main" val="14166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71B1-B66C-442E-B6F2-348D2D4883A4}"/>
              </a:ext>
            </a:extLst>
          </p:cNvPr>
          <p:cNvSpPr>
            <a:spLocks noGrp="1"/>
          </p:cNvSpPr>
          <p:nvPr>
            <p:ph type="title"/>
          </p:nvPr>
        </p:nvSpPr>
        <p:spPr/>
        <p:txBody>
          <a:bodyPr/>
          <a:lstStyle/>
          <a:p>
            <a:r>
              <a:rPr lang="en-GB" dirty="0"/>
              <a:t>Video</a:t>
            </a:r>
          </a:p>
        </p:txBody>
      </p:sp>
      <p:pic>
        <p:nvPicPr>
          <p:cNvPr id="16" name="Screen Recording 15">
            <a:hlinkClick r:id="" action="ppaction://media"/>
            <a:extLst>
              <a:ext uri="{FF2B5EF4-FFF2-40B4-BE49-F238E27FC236}">
                <a16:creationId xmlns:a16="http://schemas.microsoft.com/office/drawing/2014/main" id="{B96EB2EC-A22F-4990-A6DA-6AAAE7DC0DA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01174" y="446088"/>
            <a:ext cx="3027385" cy="5414961"/>
          </a:xfrm>
          <a:prstGeom prst="rect">
            <a:avLst/>
          </a:prstGeom>
        </p:spPr>
      </p:pic>
      <p:pic>
        <p:nvPicPr>
          <p:cNvPr id="3" name="Recording">
            <a:hlinkClick r:id="" action="ppaction://media"/>
            <a:extLst>
              <a:ext uri="{FF2B5EF4-FFF2-40B4-BE49-F238E27FC236}">
                <a16:creationId xmlns:a16="http://schemas.microsoft.com/office/drawing/2014/main" id="{76A76FBE-DAE0-4D73-9023-4BE4A3F9EF5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201400" y="5937249"/>
            <a:ext cx="609600" cy="609600"/>
          </a:xfrm>
          <a:prstGeom prst="rect">
            <a:avLst/>
          </a:prstGeom>
        </p:spPr>
      </p:pic>
    </p:spTree>
    <p:extLst>
      <p:ext uri="{BB962C8B-B14F-4D97-AF65-F5344CB8AC3E}">
        <p14:creationId xmlns:p14="http://schemas.microsoft.com/office/powerpoint/2010/main" val="40505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946" fill="hold"/>
                                        <p:tgtEl>
                                          <p:spTgt spid="16"/>
                                        </p:tgtEl>
                                      </p:cBhvr>
                                    </p:cmd>
                                  </p:childTnLst>
                                </p:cTn>
                              </p:par>
                              <p:par>
                                <p:cTn id="7" presetID="1" presetClass="mediacall" presetSubtype="0" fill="hold" nodeType="withEffect">
                                  <p:stCondLst>
                                    <p:cond delay="0"/>
                                  </p:stCondLst>
                                  <p:childTnLst>
                                    <p:cmd type="call" cmd="playFrom(0.0)">
                                      <p:cBhvr>
                                        <p:cTn id="8" dur="916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6"/>
                </p:tgtEl>
              </p:cMediaNode>
            </p:video>
            <p:seq concurrent="1" nextAc="seek">
              <p:cTn id="10" restart="whenNotActive" fill="hold" evtFilter="cancelBubble" nodeType="interactiveSeq">
                <p:stCondLst>
                  <p:cond evt="onClick" delay="0">
                    <p:tgtEl>
                      <p:spTgt spid="1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6"/>
                                        </p:tgtEl>
                                      </p:cBhvr>
                                    </p:cmd>
                                  </p:childTnLst>
                                </p:cTn>
                              </p:par>
                            </p:childTnLst>
                          </p:cTn>
                        </p:par>
                      </p:childTnLst>
                    </p:cTn>
                  </p:par>
                </p:childTnLst>
              </p:cTn>
              <p:nextCondLst>
                <p:cond evt="onClick" delay="0">
                  <p:tgtEl>
                    <p:spTgt spid="16"/>
                  </p:tgtEl>
                </p:cond>
              </p:nextCondLst>
            </p:seq>
            <p:audio>
              <p:cMediaNode vol="10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76B05-6756-4B30-9C83-318B3F4A548A}"/>
              </a:ext>
            </a:extLst>
          </p:cNvPr>
          <p:cNvSpPr>
            <a:spLocks noGrp="1"/>
          </p:cNvSpPr>
          <p:nvPr>
            <p:ph type="title"/>
          </p:nvPr>
        </p:nvSpPr>
        <p:spPr/>
        <p:txBody>
          <a:bodyPr/>
          <a:lstStyle/>
          <a:p>
            <a:r>
              <a:rPr lang="en-GB" dirty="0"/>
              <a:t>Flow Diagram</a:t>
            </a:r>
          </a:p>
        </p:txBody>
      </p:sp>
      <p:sp>
        <p:nvSpPr>
          <p:cNvPr id="5" name="Rectangle: Rounded Corners 4">
            <a:extLst>
              <a:ext uri="{FF2B5EF4-FFF2-40B4-BE49-F238E27FC236}">
                <a16:creationId xmlns:a16="http://schemas.microsoft.com/office/drawing/2014/main" id="{5B7B99DB-A8C7-44A1-82F8-597D3EDF2F40}"/>
              </a:ext>
            </a:extLst>
          </p:cNvPr>
          <p:cNvSpPr/>
          <p:nvPr/>
        </p:nvSpPr>
        <p:spPr>
          <a:xfrm>
            <a:off x="1078014" y="2333297"/>
            <a:ext cx="1728248" cy="914400"/>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Group List</a:t>
            </a:r>
          </a:p>
        </p:txBody>
      </p:sp>
      <p:sp>
        <p:nvSpPr>
          <p:cNvPr id="6" name="Rectangle: Rounded Corners 5">
            <a:extLst>
              <a:ext uri="{FF2B5EF4-FFF2-40B4-BE49-F238E27FC236}">
                <a16:creationId xmlns:a16="http://schemas.microsoft.com/office/drawing/2014/main" id="{D04D3A13-939B-4875-BD71-550E5177286F}"/>
              </a:ext>
            </a:extLst>
          </p:cNvPr>
          <p:cNvSpPr/>
          <p:nvPr/>
        </p:nvSpPr>
        <p:spPr>
          <a:xfrm>
            <a:off x="5231876" y="2333297"/>
            <a:ext cx="1728248" cy="914400"/>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Note List</a:t>
            </a:r>
          </a:p>
        </p:txBody>
      </p:sp>
      <p:sp>
        <p:nvSpPr>
          <p:cNvPr id="7" name="Rectangle: Rounded Corners 6">
            <a:extLst>
              <a:ext uri="{FF2B5EF4-FFF2-40B4-BE49-F238E27FC236}">
                <a16:creationId xmlns:a16="http://schemas.microsoft.com/office/drawing/2014/main" id="{BBC8DA0C-65C9-4E25-AF08-98EFABA6E194}"/>
              </a:ext>
            </a:extLst>
          </p:cNvPr>
          <p:cNvSpPr/>
          <p:nvPr/>
        </p:nvSpPr>
        <p:spPr>
          <a:xfrm>
            <a:off x="9385738" y="2333297"/>
            <a:ext cx="1728248" cy="914400"/>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Note Page</a:t>
            </a:r>
          </a:p>
        </p:txBody>
      </p:sp>
      <p:cxnSp>
        <p:nvCxnSpPr>
          <p:cNvPr id="9" name="Straight Arrow Connector 8">
            <a:extLst>
              <a:ext uri="{FF2B5EF4-FFF2-40B4-BE49-F238E27FC236}">
                <a16:creationId xmlns:a16="http://schemas.microsoft.com/office/drawing/2014/main" id="{1F3B4F3D-19F8-45EE-81D6-D93191AB5147}"/>
              </a:ext>
            </a:extLst>
          </p:cNvPr>
          <p:cNvCxnSpPr>
            <a:cxnSpLocks/>
            <a:stCxn id="5" idx="3"/>
            <a:endCxn id="6" idx="1"/>
          </p:cNvCxnSpPr>
          <p:nvPr/>
        </p:nvCxnSpPr>
        <p:spPr>
          <a:xfrm>
            <a:off x="2806262" y="2790497"/>
            <a:ext cx="2425614" cy="0"/>
          </a:xfrm>
          <a:prstGeom prst="straightConnector1">
            <a:avLst/>
          </a:prstGeom>
          <a:ln w="76200">
            <a:solidFill>
              <a:srgbClr val="05D3C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B2B9B2-3664-4152-9293-4EAEE6C51C94}"/>
              </a:ext>
            </a:extLst>
          </p:cNvPr>
          <p:cNvCxnSpPr>
            <a:cxnSpLocks/>
            <a:stCxn id="6" idx="3"/>
            <a:endCxn id="7" idx="1"/>
          </p:cNvCxnSpPr>
          <p:nvPr/>
        </p:nvCxnSpPr>
        <p:spPr>
          <a:xfrm>
            <a:off x="6960124" y="2790497"/>
            <a:ext cx="2425614" cy="0"/>
          </a:xfrm>
          <a:prstGeom prst="straightConnector1">
            <a:avLst/>
          </a:prstGeom>
          <a:ln w="76200">
            <a:solidFill>
              <a:srgbClr val="05D3C7"/>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E85272B-7B5C-49B8-ACE9-86833BB79FB5}"/>
              </a:ext>
            </a:extLst>
          </p:cNvPr>
          <p:cNvSpPr/>
          <p:nvPr/>
        </p:nvSpPr>
        <p:spPr>
          <a:xfrm>
            <a:off x="3154945" y="3153103"/>
            <a:ext cx="1728248" cy="914400"/>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 Group</a:t>
            </a:r>
          </a:p>
        </p:txBody>
      </p:sp>
      <p:sp>
        <p:nvSpPr>
          <p:cNvPr id="15" name="Rectangle: Rounded Corners 14">
            <a:extLst>
              <a:ext uri="{FF2B5EF4-FFF2-40B4-BE49-F238E27FC236}">
                <a16:creationId xmlns:a16="http://schemas.microsoft.com/office/drawing/2014/main" id="{ABF6EB9F-9C16-46E2-ACAC-DEBE08363F39}"/>
              </a:ext>
            </a:extLst>
          </p:cNvPr>
          <p:cNvSpPr/>
          <p:nvPr/>
        </p:nvSpPr>
        <p:spPr>
          <a:xfrm>
            <a:off x="7308807" y="3153103"/>
            <a:ext cx="1728248" cy="914400"/>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 Note</a:t>
            </a:r>
          </a:p>
        </p:txBody>
      </p:sp>
      <p:cxnSp>
        <p:nvCxnSpPr>
          <p:cNvPr id="16" name="Straight Arrow Connector 15">
            <a:extLst>
              <a:ext uri="{FF2B5EF4-FFF2-40B4-BE49-F238E27FC236}">
                <a16:creationId xmlns:a16="http://schemas.microsoft.com/office/drawing/2014/main" id="{61847FBD-6A71-41DA-9C0A-DC45241829B2}"/>
              </a:ext>
            </a:extLst>
          </p:cNvPr>
          <p:cNvCxnSpPr>
            <a:cxnSpLocks/>
            <a:endCxn id="14" idx="0"/>
          </p:cNvCxnSpPr>
          <p:nvPr/>
        </p:nvCxnSpPr>
        <p:spPr>
          <a:xfrm>
            <a:off x="4019069" y="2790497"/>
            <a:ext cx="0" cy="362606"/>
          </a:xfrm>
          <a:prstGeom prst="straightConnector1">
            <a:avLst/>
          </a:prstGeom>
          <a:ln w="76200">
            <a:solidFill>
              <a:srgbClr val="05D3C7"/>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3B981E-138F-49F0-9300-7C6D0B8A20B7}"/>
              </a:ext>
            </a:extLst>
          </p:cNvPr>
          <p:cNvCxnSpPr>
            <a:cxnSpLocks/>
            <a:endCxn id="15" idx="0"/>
          </p:cNvCxnSpPr>
          <p:nvPr/>
        </p:nvCxnSpPr>
        <p:spPr>
          <a:xfrm>
            <a:off x="8172931" y="2790497"/>
            <a:ext cx="0" cy="362606"/>
          </a:xfrm>
          <a:prstGeom prst="straightConnector1">
            <a:avLst/>
          </a:prstGeom>
          <a:ln w="76200">
            <a:solidFill>
              <a:srgbClr val="05D3C7"/>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3511C39-0988-454A-A103-7C05BF0921A1}"/>
              </a:ext>
            </a:extLst>
          </p:cNvPr>
          <p:cNvPicPr>
            <a:picLocks noChangeAspect="1"/>
          </p:cNvPicPr>
          <p:nvPr/>
        </p:nvPicPr>
        <p:blipFill>
          <a:blip r:embed="rId5"/>
          <a:stretch>
            <a:fillRect/>
          </a:stretch>
        </p:blipFill>
        <p:spPr>
          <a:xfrm>
            <a:off x="958624" y="3429000"/>
            <a:ext cx="1967028" cy="3096061"/>
          </a:xfrm>
          <a:prstGeom prst="rect">
            <a:avLst/>
          </a:prstGeom>
        </p:spPr>
      </p:pic>
      <p:pic>
        <p:nvPicPr>
          <p:cNvPr id="4" name="Picture 3">
            <a:extLst>
              <a:ext uri="{FF2B5EF4-FFF2-40B4-BE49-F238E27FC236}">
                <a16:creationId xmlns:a16="http://schemas.microsoft.com/office/drawing/2014/main" id="{A76281AD-75CA-4D9D-AB03-5885B1E77100}"/>
              </a:ext>
            </a:extLst>
          </p:cNvPr>
          <p:cNvPicPr>
            <a:picLocks noChangeAspect="1"/>
          </p:cNvPicPr>
          <p:nvPr/>
        </p:nvPicPr>
        <p:blipFill>
          <a:blip r:embed="rId6"/>
          <a:stretch>
            <a:fillRect/>
          </a:stretch>
        </p:blipFill>
        <p:spPr>
          <a:xfrm>
            <a:off x="5110372" y="3429000"/>
            <a:ext cx="1971254" cy="3099835"/>
          </a:xfrm>
          <a:prstGeom prst="rect">
            <a:avLst/>
          </a:prstGeom>
        </p:spPr>
      </p:pic>
      <p:pic>
        <p:nvPicPr>
          <p:cNvPr id="8" name="Picture 7">
            <a:extLst>
              <a:ext uri="{FF2B5EF4-FFF2-40B4-BE49-F238E27FC236}">
                <a16:creationId xmlns:a16="http://schemas.microsoft.com/office/drawing/2014/main" id="{46950432-C928-4B0D-A19B-A4D6602E3F77}"/>
              </a:ext>
            </a:extLst>
          </p:cNvPr>
          <p:cNvPicPr>
            <a:picLocks noChangeAspect="1"/>
          </p:cNvPicPr>
          <p:nvPr/>
        </p:nvPicPr>
        <p:blipFill>
          <a:blip r:embed="rId7"/>
          <a:stretch>
            <a:fillRect/>
          </a:stretch>
        </p:blipFill>
        <p:spPr>
          <a:xfrm>
            <a:off x="9265827" y="3425226"/>
            <a:ext cx="1968070" cy="3099835"/>
          </a:xfrm>
          <a:prstGeom prst="rect">
            <a:avLst/>
          </a:prstGeom>
        </p:spPr>
      </p:pic>
      <p:pic>
        <p:nvPicPr>
          <p:cNvPr id="10" name="Picture 9">
            <a:extLst>
              <a:ext uri="{FF2B5EF4-FFF2-40B4-BE49-F238E27FC236}">
                <a16:creationId xmlns:a16="http://schemas.microsoft.com/office/drawing/2014/main" id="{EE730B56-6F17-4CA8-BBE3-A82511CE2615}"/>
              </a:ext>
            </a:extLst>
          </p:cNvPr>
          <p:cNvPicPr>
            <a:picLocks noChangeAspect="1"/>
          </p:cNvPicPr>
          <p:nvPr/>
        </p:nvPicPr>
        <p:blipFill>
          <a:blip r:embed="rId8"/>
          <a:stretch>
            <a:fillRect/>
          </a:stretch>
        </p:blipFill>
        <p:spPr>
          <a:xfrm>
            <a:off x="7304634" y="4329482"/>
            <a:ext cx="1738185" cy="1244112"/>
          </a:xfrm>
          <a:prstGeom prst="rect">
            <a:avLst/>
          </a:prstGeom>
        </p:spPr>
      </p:pic>
      <p:pic>
        <p:nvPicPr>
          <p:cNvPr id="13" name="Picture 12">
            <a:extLst>
              <a:ext uri="{FF2B5EF4-FFF2-40B4-BE49-F238E27FC236}">
                <a16:creationId xmlns:a16="http://schemas.microsoft.com/office/drawing/2014/main" id="{5F84A553-8613-4912-B28E-935CD9F898DC}"/>
              </a:ext>
            </a:extLst>
          </p:cNvPr>
          <p:cNvPicPr>
            <a:picLocks noChangeAspect="1"/>
          </p:cNvPicPr>
          <p:nvPr/>
        </p:nvPicPr>
        <p:blipFill>
          <a:blip r:embed="rId9"/>
          <a:stretch>
            <a:fillRect/>
          </a:stretch>
        </p:blipFill>
        <p:spPr>
          <a:xfrm>
            <a:off x="3131705" y="4324077"/>
            <a:ext cx="1772095" cy="1244108"/>
          </a:xfrm>
          <a:prstGeom prst="rect">
            <a:avLst/>
          </a:prstGeom>
        </p:spPr>
      </p:pic>
      <p:cxnSp>
        <p:nvCxnSpPr>
          <p:cNvPr id="18" name="Connector: Elbow 17">
            <a:extLst>
              <a:ext uri="{FF2B5EF4-FFF2-40B4-BE49-F238E27FC236}">
                <a16:creationId xmlns:a16="http://schemas.microsoft.com/office/drawing/2014/main" id="{307B5635-A6F9-4175-9D14-21448C04D7E1}"/>
              </a:ext>
            </a:extLst>
          </p:cNvPr>
          <p:cNvCxnSpPr>
            <a:cxnSpLocks/>
            <a:stCxn id="13" idx="2"/>
          </p:cNvCxnSpPr>
          <p:nvPr/>
        </p:nvCxnSpPr>
        <p:spPr>
          <a:xfrm rot="5400000">
            <a:off x="3211394" y="5281924"/>
            <a:ext cx="520099" cy="1092620"/>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753D16E-255D-438D-BB81-E8F04ABD56EC}"/>
              </a:ext>
            </a:extLst>
          </p:cNvPr>
          <p:cNvCxnSpPr>
            <a:cxnSpLocks/>
            <a:stCxn id="10" idx="2"/>
          </p:cNvCxnSpPr>
          <p:nvPr/>
        </p:nvCxnSpPr>
        <p:spPr>
          <a:xfrm rot="16200000" flipH="1">
            <a:off x="8462431" y="5284890"/>
            <a:ext cx="514692" cy="1092100"/>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2" name="Recorded Sound">
            <a:hlinkClick r:id="" action="ppaction://media"/>
            <a:extLst>
              <a:ext uri="{FF2B5EF4-FFF2-40B4-BE49-F238E27FC236}">
                <a16:creationId xmlns:a16="http://schemas.microsoft.com/office/drawing/2014/main" id="{C06D5BB5-3FD9-4BD2-984A-C56C1AEC6B6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81998" y="6088284"/>
            <a:ext cx="609600" cy="609600"/>
          </a:xfrm>
          <a:prstGeom prst="rect">
            <a:avLst/>
          </a:prstGeom>
        </p:spPr>
      </p:pic>
    </p:spTree>
    <p:extLst>
      <p:ext uri="{BB962C8B-B14F-4D97-AF65-F5344CB8AC3E}">
        <p14:creationId xmlns:p14="http://schemas.microsoft.com/office/powerpoint/2010/main" val="27123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629" fill="hold"/>
                                        <p:tgtEl>
                                          <p:spTgt spid="12"/>
                                        </p:tgtEl>
                                      </p:cBhvr>
                                    </p:cmd>
                                  </p:childTnLst>
                                </p:cTn>
                              </p:par>
                              <p:par>
                                <p:cTn id="7" presetID="10" presetClass="entr" presetSubtype="0" fill="hold" nodeType="withEffect">
                                  <p:stCondLst>
                                    <p:cond delay="1500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500"/>
                                        <p:tgtEl>
                                          <p:spTgt spid="16"/>
                                        </p:tgtEl>
                                      </p:cBhvr>
                                    </p:animEffect>
                                  </p:childTnLst>
                                </p:cTn>
                              </p:par>
                              <p:par>
                                <p:cTn id="10" presetID="10" presetClass="entr" presetSubtype="0" fill="hold" nodeType="withEffect">
                                  <p:stCondLst>
                                    <p:cond delay="150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15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15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15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150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150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150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2"/>
                </p:tgtEl>
              </p:cMediaNode>
            </p:audio>
          </p:childTnLst>
        </p:cTn>
      </p:par>
    </p:tnLst>
    <p:bldLst>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F0BF-8F17-4660-AF0E-983F35995C56}"/>
              </a:ext>
            </a:extLst>
          </p:cNvPr>
          <p:cNvSpPr>
            <a:spLocks noGrp="1"/>
          </p:cNvSpPr>
          <p:nvPr>
            <p:ph type="title"/>
          </p:nvPr>
        </p:nvSpPr>
        <p:spPr/>
        <p:txBody>
          <a:bodyPr/>
          <a:lstStyle/>
          <a:p>
            <a:r>
              <a:rPr lang="en-GB" dirty="0"/>
              <a:t>Hierarchy</a:t>
            </a:r>
          </a:p>
        </p:txBody>
      </p:sp>
      <p:sp>
        <p:nvSpPr>
          <p:cNvPr id="4" name="Rectangle: Rounded Corners 3">
            <a:extLst>
              <a:ext uri="{FF2B5EF4-FFF2-40B4-BE49-F238E27FC236}">
                <a16:creationId xmlns:a16="http://schemas.microsoft.com/office/drawing/2014/main" id="{2AB6D442-F1EA-4A5C-B05B-99D69FF34027}"/>
              </a:ext>
            </a:extLst>
          </p:cNvPr>
          <p:cNvSpPr/>
          <p:nvPr/>
        </p:nvSpPr>
        <p:spPr>
          <a:xfrm>
            <a:off x="810001" y="3017809"/>
            <a:ext cx="1310623" cy="411191"/>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Groups</a:t>
            </a:r>
          </a:p>
        </p:txBody>
      </p:sp>
      <p:sp>
        <p:nvSpPr>
          <p:cNvPr id="5" name="Rectangle: Rounded Corners 4">
            <a:extLst>
              <a:ext uri="{FF2B5EF4-FFF2-40B4-BE49-F238E27FC236}">
                <a16:creationId xmlns:a16="http://schemas.microsoft.com/office/drawing/2014/main" id="{F0F3349F-D7E3-4369-BE8C-08FB8C118543}"/>
              </a:ext>
            </a:extLst>
          </p:cNvPr>
          <p:cNvSpPr/>
          <p:nvPr/>
        </p:nvSpPr>
        <p:spPr>
          <a:xfrm>
            <a:off x="810000" y="4051799"/>
            <a:ext cx="1310623" cy="411191"/>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Notes</a:t>
            </a:r>
          </a:p>
        </p:txBody>
      </p:sp>
      <p:sp>
        <p:nvSpPr>
          <p:cNvPr id="6" name="Rectangle: Rounded Corners 5">
            <a:extLst>
              <a:ext uri="{FF2B5EF4-FFF2-40B4-BE49-F238E27FC236}">
                <a16:creationId xmlns:a16="http://schemas.microsoft.com/office/drawing/2014/main" id="{F857863B-9662-4A72-AEE1-2D642E6A95B7}"/>
              </a:ext>
            </a:extLst>
          </p:cNvPr>
          <p:cNvSpPr/>
          <p:nvPr/>
        </p:nvSpPr>
        <p:spPr>
          <a:xfrm>
            <a:off x="810000" y="5054675"/>
            <a:ext cx="1310623" cy="411191"/>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Note</a:t>
            </a:r>
          </a:p>
        </p:txBody>
      </p:sp>
      <p:sp>
        <p:nvSpPr>
          <p:cNvPr id="7" name="Rectangle 6">
            <a:extLst>
              <a:ext uri="{FF2B5EF4-FFF2-40B4-BE49-F238E27FC236}">
                <a16:creationId xmlns:a16="http://schemas.microsoft.com/office/drawing/2014/main" id="{2E855F47-7CCC-4FC7-99BF-F71CFCEC1335}"/>
              </a:ext>
            </a:extLst>
          </p:cNvPr>
          <p:cNvSpPr/>
          <p:nvPr/>
        </p:nvSpPr>
        <p:spPr>
          <a:xfrm>
            <a:off x="3073386" y="3017807"/>
            <a:ext cx="1673504"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Android Dev</a:t>
            </a:r>
          </a:p>
        </p:txBody>
      </p:sp>
      <p:sp>
        <p:nvSpPr>
          <p:cNvPr id="8" name="Rectangle 7">
            <a:extLst>
              <a:ext uri="{FF2B5EF4-FFF2-40B4-BE49-F238E27FC236}">
                <a16:creationId xmlns:a16="http://schemas.microsoft.com/office/drawing/2014/main" id="{7DB0CDA8-4BDE-4F38-B456-3AD105054265}"/>
              </a:ext>
            </a:extLst>
          </p:cNvPr>
          <p:cNvSpPr/>
          <p:nvPr/>
        </p:nvSpPr>
        <p:spPr>
          <a:xfrm>
            <a:off x="2583098" y="4038089"/>
            <a:ext cx="1044305"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Coding</a:t>
            </a:r>
          </a:p>
        </p:txBody>
      </p:sp>
      <p:sp>
        <p:nvSpPr>
          <p:cNvPr id="9" name="Rectangle 8">
            <a:extLst>
              <a:ext uri="{FF2B5EF4-FFF2-40B4-BE49-F238E27FC236}">
                <a16:creationId xmlns:a16="http://schemas.microsoft.com/office/drawing/2014/main" id="{F1D15061-EABE-4F25-9798-8E57A1E583D7}"/>
              </a:ext>
            </a:extLst>
          </p:cNvPr>
          <p:cNvSpPr/>
          <p:nvPr/>
        </p:nvSpPr>
        <p:spPr>
          <a:xfrm>
            <a:off x="4137555" y="4036200"/>
            <a:ext cx="1044305"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Design</a:t>
            </a:r>
          </a:p>
        </p:txBody>
      </p:sp>
      <p:sp>
        <p:nvSpPr>
          <p:cNvPr id="10" name="TextBox 9">
            <a:extLst>
              <a:ext uri="{FF2B5EF4-FFF2-40B4-BE49-F238E27FC236}">
                <a16:creationId xmlns:a16="http://schemas.microsoft.com/office/drawing/2014/main" id="{FA7BC0D0-966F-4604-A56B-0D03C6B2D590}"/>
              </a:ext>
            </a:extLst>
          </p:cNvPr>
          <p:cNvSpPr txBox="1"/>
          <p:nvPr/>
        </p:nvSpPr>
        <p:spPr>
          <a:xfrm>
            <a:off x="2581906" y="5054675"/>
            <a:ext cx="1555649" cy="1200329"/>
          </a:xfrm>
          <a:prstGeom prst="rect">
            <a:avLst/>
          </a:prstGeom>
          <a:noFill/>
        </p:spPr>
        <p:txBody>
          <a:bodyPr wrap="square" rtlCol="0">
            <a:spAutoFit/>
          </a:bodyPr>
          <a:lstStyle/>
          <a:p>
            <a:r>
              <a:rPr lang="en-GB" dirty="0"/>
              <a:t>Code App</a:t>
            </a:r>
          </a:p>
          <a:p>
            <a:r>
              <a:rPr lang="en-GB" dirty="0"/>
              <a:t>Comment Code</a:t>
            </a:r>
          </a:p>
          <a:p>
            <a:r>
              <a:rPr lang="en-GB" dirty="0"/>
              <a:t>Test Code</a:t>
            </a:r>
          </a:p>
        </p:txBody>
      </p:sp>
      <p:sp>
        <p:nvSpPr>
          <p:cNvPr id="11" name="TextBox 10">
            <a:extLst>
              <a:ext uri="{FF2B5EF4-FFF2-40B4-BE49-F238E27FC236}">
                <a16:creationId xmlns:a16="http://schemas.microsoft.com/office/drawing/2014/main" id="{81325385-E07F-4999-A6F9-23E1EE48CE23}"/>
              </a:ext>
            </a:extLst>
          </p:cNvPr>
          <p:cNvSpPr txBox="1"/>
          <p:nvPr/>
        </p:nvSpPr>
        <p:spPr>
          <a:xfrm>
            <a:off x="4137556" y="5052786"/>
            <a:ext cx="1626692" cy="923330"/>
          </a:xfrm>
          <a:prstGeom prst="rect">
            <a:avLst/>
          </a:prstGeom>
          <a:noFill/>
        </p:spPr>
        <p:txBody>
          <a:bodyPr wrap="square" rtlCol="0">
            <a:spAutoFit/>
          </a:bodyPr>
          <a:lstStyle/>
          <a:p>
            <a:r>
              <a:rPr lang="en-GB" dirty="0"/>
              <a:t>Wireframe</a:t>
            </a:r>
          </a:p>
          <a:p>
            <a:endParaRPr lang="en-GB" dirty="0"/>
          </a:p>
          <a:p>
            <a:r>
              <a:rPr lang="en-GB" dirty="0"/>
              <a:t>Pseudocode</a:t>
            </a:r>
          </a:p>
        </p:txBody>
      </p:sp>
      <p:cxnSp>
        <p:nvCxnSpPr>
          <p:cNvPr id="12" name="Connector: Elbow 11">
            <a:extLst>
              <a:ext uri="{FF2B5EF4-FFF2-40B4-BE49-F238E27FC236}">
                <a16:creationId xmlns:a16="http://schemas.microsoft.com/office/drawing/2014/main" id="{C24F9DC0-2028-4E90-986F-312C4F24F26B}"/>
              </a:ext>
            </a:extLst>
          </p:cNvPr>
          <p:cNvCxnSpPr>
            <a:cxnSpLocks/>
            <a:stCxn id="7" idx="2"/>
            <a:endCxn id="9" idx="0"/>
          </p:cNvCxnSpPr>
          <p:nvPr/>
        </p:nvCxnSpPr>
        <p:spPr>
          <a:xfrm rot="16200000" flipH="1">
            <a:off x="3981322" y="3357814"/>
            <a:ext cx="607202" cy="749570"/>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EDB6C952-CBC0-448F-97FF-87DF98E33837}"/>
              </a:ext>
            </a:extLst>
          </p:cNvPr>
          <p:cNvCxnSpPr>
            <a:cxnSpLocks/>
            <a:stCxn id="7" idx="2"/>
            <a:endCxn id="8" idx="0"/>
          </p:cNvCxnSpPr>
          <p:nvPr/>
        </p:nvCxnSpPr>
        <p:spPr>
          <a:xfrm rot="5400000">
            <a:off x="3203150" y="3331100"/>
            <a:ext cx="609091" cy="804887"/>
          </a:xfrm>
          <a:prstGeom prst="bentConnector3">
            <a:avLst>
              <a:gd name="adj1" fmla="val 50000"/>
            </a:avLst>
          </a:prstGeom>
          <a:ln w="762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DADE15-75D1-4E06-8008-ACCFD42EB80C}"/>
              </a:ext>
            </a:extLst>
          </p:cNvPr>
          <p:cNvSpPr/>
          <p:nvPr/>
        </p:nvSpPr>
        <p:spPr>
          <a:xfrm>
            <a:off x="9608902" y="3017807"/>
            <a:ext cx="1673504"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Task 2</a:t>
            </a:r>
          </a:p>
        </p:txBody>
      </p:sp>
      <p:sp>
        <p:nvSpPr>
          <p:cNvPr id="15" name="Rectangle 14">
            <a:extLst>
              <a:ext uri="{FF2B5EF4-FFF2-40B4-BE49-F238E27FC236}">
                <a16:creationId xmlns:a16="http://schemas.microsoft.com/office/drawing/2014/main" id="{557D0247-C2F8-4CEB-AB46-C70090615FF3}"/>
              </a:ext>
            </a:extLst>
          </p:cNvPr>
          <p:cNvSpPr/>
          <p:nvPr/>
        </p:nvSpPr>
        <p:spPr>
          <a:xfrm>
            <a:off x="9315817" y="4011958"/>
            <a:ext cx="861375"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1</a:t>
            </a:r>
          </a:p>
        </p:txBody>
      </p:sp>
      <p:sp>
        <p:nvSpPr>
          <p:cNvPr id="16" name="Rectangle 15">
            <a:extLst>
              <a:ext uri="{FF2B5EF4-FFF2-40B4-BE49-F238E27FC236}">
                <a16:creationId xmlns:a16="http://schemas.microsoft.com/office/drawing/2014/main" id="{BC76E80A-A220-4AEF-B103-79B4D17CE2F9}"/>
              </a:ext>
            </a:extLst>
          </p:cNvPr>
          <p:cNvSpPr/>
          <p:nvPr/>
        </p:nvSpPr>
        <p:spPr>
          <a:xfrm>
            <a:off x="10689492" y="4011959"/>
            <a:ext cx="861376"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2</a:t>
            </a:r>
          </a:p>
        </p:txBody>
      </p:sp>
      <p:cxnSp>
        <p:nvCxnSpPr>
          <p:cNvPr id="17" name="Connector: Elbow 16">
            <a:extLst>
              <a:ext uri="{FF2B5EF4-FFF2-40B4-BE49-F238E27FC236}">
                <a16:creationId xmlns:a16="http://schemas.microsoft.com/office/drawing/2014/main" id="{D87D6BEE-0F37-4ECC-8A49-167F8D01E9C5}"/>
              </a:ext>
            </a:extLst>
          </p:cNvPr>
          <p:cNvCxnSpPr>
            <a:cxnSpLocks/>
            <a:stCxn id="14" idx="2"/>
            <a:endCxn id="16" idx="0"/>
          </p:cNvCxnSpPr>
          <p:nvPr/>
        </p:nvCxnSpPr>
        <p:spPr>
          <a:xfrm rot="16200000" flipH="1">
            <a:off x="10491437" y="3383215"/>
            <a:ext cx="582961" cy="674526"/>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39E3192-EF96-4151-AED5-517EB318E259}"/>
              </a:ext>
            </a:extLst>
          </p:cNvPr>
          <p:cNvCxnSpPr>
            <a:cxnSpLocks/>
            <a:stCxn id="14" idx="2"/>
            <a:endCxn id="15" idx="0"/>
          </p:cNvCxnSpPr>
          <p:nvPr/>
        </p:nvCxnSpPr>
        <p:spPr>
          <a:xfrm rot="5400000">
            <a:off x="9804600" y="3370904"/>
            <a:ext cx="582960" cy="699149"/>
          </a:xfrm>
          <a:prstGeom prst="bentConnector3">
            <a:avLst>
              <a:gd name="adj1" fmla="val 50000"/>
            </a:avLst>
          </a:prstGeom>
          <a:ln w="762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CEF2ED3-49E1-4F4A-8154-770D64A1D6BE}"/>
              </a:ext>
            </a:extLst>
          </p:cNvPr>
          <p:cNvSpPr txBox="1"/>
          <p:nvPr/>
        </p:nvSpPr>
        <p:spPr>
          <a:xfrm>
            <a:off x="9165732" y="5054676"/>
            <a:ext cx="1204955" cy="369332"/>
          </a:xfrm>
          <a:prstGeom prst="rect">
            <a:avLst/>
          </a:prstGeom>
          <a:noFill/>
        </p:spPr>
        <p:txBody>
          <a:bodyPr wrap="square" rtlCol="0">
            <a:spAutoFit/>
          </a:bodyPr>
          <a:lstStyle/>
          <a:p>
            <a:r>
              <a:rPr lang="en-GB" dirty="0"/>
              <a:t>Planning</a:t>
            </a:r>
          </a:p>
        </p:txBody>
      </p:sp>
      <p:sp>
        <p:nvSpPr>
          <p:cNvPr id="20" name="TextBox 19">
            <a:extLst>
              <a:ext uri="{FF2B5EF4-FFF2-40B4-BE49-F238E27FC236}">
                <a16:creationId xmlns:a16="http://schemas.microsoft.com/office/drawing/2014/main" id="{C86DFB29-C057-4F9D-8FAB-60818E0B9F3F}"/>
              </a:ext>
            </a:extLst>
          </p:cNvPr>
          <p:cNvSpPr txBox="1"/>
          <p:nvPr/>
        </p:nvSpPr>
        <p:spPr>
          <a:xfrm>
            <a:off x="10689492" y="5052787"/>
            <a:ext cx="1204955" cy="369332"/>
          </a:xfrm>
          <a:prstGeom prst="rect">
            <a:avLst/>
          </a:prstGeom>
          <a:noFill/>
        </p:spPr>
        <p:txBody>
          <a:bodyPr wrap="square" rtlCol="0">
            <a:spAutoFit/>
          </a:bodyPr>
          <a:lstStyle/>
          <a:p>
            <a:r>
              <a:rPr lang="en-GB" dirty="0"/>
              <a:t>Working</a:t>
            </a:r>
          </a:p>
        </p:txBody>
      </p:sp>
      <p:sp>
        <p:nvSpPr>
          <p:cNvPr id="21" name="Rectangle 20">
            <a:extLst>
              <a:ext uri="{FF2B5EF4-FFF2-40B4-BE49-F238E27FC236}">
                <a16:creationId xmlns:a16="http://schemas.microsoft.com/office/drawing/2014/main" id="{65BDD966-266A-4C9B-AEE7-DD5DAB607276}"/>
              </a:ext>
            </a:extLst>
          </p:cNvPr>
          <p:cNvSpPr/>
          <p:nvPr/>
        </p:nvSpPr>
        <p:spPr>
          <a:xfrm>
            <a:off x="6391861" y="3017807"/>
            <a:ext cx="1673504"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Task 1</a:t>
            </a:r>
          </a:p>
        </p:txBody>
      </p:sp>
      <p:sp>
        <p:nvSpPr>
          <p:cNvPr id="22" name="Rectangle 21">
            <a:extLst>
              <a:ext uri="{FF2B5EF4-FFF2-40B4-BE49-F238E27FC236}">
                <a16:creationId xmlns:a16="http://schemas.microsoft.com/office/drawing/2014/main" id="{5AED5690-AFE6-4C66-BEC0-DCCC58CE78A4}"/>
              </a:ext>
            </a:extLst>
          </p:cNvPr>
          <p:cNvSpPr/>
          <p:nvPr/>
        </p:nvSpPr>
        <p:spPr>
          <a:xfrm>
            <a:off x="5901573" y="4038089"/>
            <a:ext cx="1044305"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Start</a:t>
            </a:r>
          </a:p>
        </p:txBody>
      </p:sp>
      <p:sp>
        <p:nvSpPr>
          <p:cNvPr id="23" name="Rectangle 22">
            <a:extLst>
              <a:ext uri="{FF2B5EF4-FFF2-40B4-BE49-F238E27FC236}">
                <a16:creationId xmlns:a16="http://schemas.microsoft.com/office/drawing/2014/main" id="{6BACB05A-F856-4A4D-83B5-E7867454BCFC}"/>
              </a:ext>
            </a:extLst>
          </p:cNvPr>
          <p:cNvSpPr/>
          <p:nvPr/>
        </p:nvSpPr>
        <p:spPr>
          <a:xfrm>
            <a:off x="7456030" y="4036200"/>
            <a:ext cx="1044305"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Finish</a:t>
            </a:r>
          </a:p>
        </p:txBody>
      </p:sp>
      <p:sp>
        <p:nvSpPr>
          <p:cNvPr id="24" name="TextBox 23">
            <a:extLst>
              <a:ext uri="{FF2B5EF4-FFF2-40B4-BE49-F238E27FC236}">
                <a16:creationId xmlns:a16="http://schemas.microsoft.com/office/drawing/2014/main" id="{E89F7D07-B5E9-47EC-85B0-72CFF7C11D91}"/>
              </a:ext>
            </a:extLst>
          </p:cNvPr>
          <p:cNvSpPr txBox="1"/>
          <p:nvPr/>
        </p:nvSpPr>
        <p:spPr>
          <a:xfrm>
            <a:off x="5900381" y="5054675"/>
            <a:ext cx="1555649" cy="369332"/>
          </a:xfrm>
          <a:prstGeom prst="rect">
            <a:avLst/>
          </a:prstGeom>
          <a:noFill/>
        </p:spPr>
        <p:txBody>
          <a:bodyPr wrap="square" rtlCol="0">
            <a:spAutoFit/>
          </a:bodyPr>
          <a:lstStyle/>
          <a:p>
            <a:r>
              <a:rPr lang="en-GB" dirty="0"/>
              <a:t>Make shed</a:t>
            </a:r>
          </a:p>
        </p:txBody>
      </p:sp>
      <p:sp>
        <p:nvSpPr>
          <p:cNvPr id="25" name="TextBox 24">
            <a:extLst>
              <a:ext uri="{FF2B5EF4-FFF2-40B4-BE49-F238E27FC236}">
                <a16:creationId xmlns:a16="http://schemas.microsoft.com/office/drawing/2014/main" id="{DF6FAA46-DC2E-46F1-9FC0-BE34511CB5DD}"/>
              </a:ext>
            </a:extLst>
          </p:cNvPr>
          <p:cNvSpPr txBox="1"/>
          <p:nvPr/>
        </p:nvSpPr>
        <p:spPr>
          <a:xfrm>
            <a:off x="7456031" y="5052786"/>
            <a:ext cx="1626692" cy="369332"/>
          </a:xfrm>
          <a:prstGeom prst="rect">
            <a:avLst/>
          </a:prstGeom>
          <a:noFill/>
        </p:spPr>
        <p:txBody>
          <a:bodyPr wrap="square" rtlCol="0">
            <a:spAutoFit/>
          </a:bodyPr>
          <a:lstStyle/>
          <a:p>
            <a:r>
              <a:rPr lang="en-GB" dirty="0"/>
              <a:t>Tidy Tools</a:t>
            </a:r>
          </a:p>
        </p:txBody>
      </p:sp>
      <p:cxnSp>
        <p:nvCxnSpPr>
          <p:cNvPr id="26" name="Connector: Elbow 25">
            <a:extLst>
              <a:ext uri="{FF2B5EF4-FFF2-40B4-BE49-F238E27FC236}">
                <a16:creationId xmlns:a16="http://schemas.microsoft.com/office/drawing/2014/main" id="{FDDEF90E-19B7-4C0A-94F3-CF4B6470633A}"/>
              </a:ext>
            </a:extLst>
          </p:cNvPr>
          <p:cNvCxnSpPr>
            <a:cxnSpLocks/>
            <a:stCxn id="21" idx="2"/>
            <a:endCxn id="23" idx="0"/>
          </p:cNvCxnSpPr>
          <p:nvPr/>
        </p:nvCxnSpPr>
        <p:spPr>
          <a:xfrm rot="16200000" flipH="1">
            <a:off x="7299797" y="3357814"/>
            <a:ext cx="607202" cy="749570"/>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C223D27-8B75-4A10-918B-1B4655181B7F}"/>
              </a:ext>
            </a:extLst>
          </p:cNvPr>
          <p:cNvCxnSpPr>
            <a:cxnSpLocks/>
            <a:stCxn id="21" idx="2"/>
            <a:endCxn id="22" idx="0"/>
          </p:cNvCxnSpPr>
          <p:nvPr/>
        </p:nvCxnSpPr>
        <p:spPr>
          <a:xfrm rot="5400000">
            <a:off x="6521625" y="3331100"/>
            <a:ext cx="609091" cy="804887"/>
          </a:xfrm>
          <a:prstGeom prst="bentConnector3">
            <a:avLst>
              <a:gd name="adj1" fmla="val 50000"/>
            </a:avLst>
          </a:prstGeom>
          <a:ln w="76200"/>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1576CD5-481D-4A99-A362-8CC9AF7330CD}"/>
              </a:ext>
            </a:extLst>
          </p:cNvPr>
          <p:cNvSpPr/>
          <p:nvPr/>
        </p:nvSpPr>
        <p:spPr>
          <a:xfrm>
            <a:off x="5161634" y="1997525"/>
            <a:ext cx="4133957" cy="411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Main Page</a:t>
            </a:r>
          </a:p>
        </p:txBody>
      </p:sp>
      <p:cxnSp>
        <p:nvCxnSpPr>
          <p:cNvPr id="32" name="Connector: Elbow 31">
            <a:extLst>
              <a:ext uri="{FF2B5EF4-FFF2-40B4-BE49-F238E27FC236}">
                <a16:creationId xmlns:a16="http://schemas.microsoft.com/office/drawing/2014/main" id="{9E9695A4-A9B3-4CB8-AB2B-D3A6A116215C}"/>
              </a:ext>
            </a:extLst>
          </p:cNvPr>
          <p:cNvCxnSpPr>
            <a:cxnSpLocks/>
            <a:stCxn id="28" idx="2"/>
            <a:endCxn id="7" idx="0"/>
          </p:cNvCxnSpPr>
          <p:nvPr/>
        </p:nvCxnSpPr>
        <p:spPr>
          <a:xfrm rot="5400000">
            <a:off x="5264831" y="1054024"/>
            <a:ext cx="609091" cy="3318475"/>
          </a:xfrm>
          <a:prstGeom prst="bentConnector3">
            <a:avLst>
              <a:gd name="adj1" fmla="val 50000"/>
            </a:avLst>
          </a:prstGeom>
          <a:ln w="76200"/>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4A3D95A-6752-45FF-9884-1D8FD966E832}"/>
              </a:ext>
            </a:extLst>
          </p:cNvPr>
          <p:cNvCxnSpPr>
            <a:cxnSpLocks/>
            <a:stCxn id="28" idx="2"/>
            <a:endCxn id="14" idx="0"/>
          </p:cNvCxnSpPr>
          <p:nvPr/>
        </p:nvCxnSpPr>
        <p:spPr>
          <a:xfrm rot="16200000" flipH="1">
            <a:off x="8532588" y="1104740"/>
            <a:ext cx="609091" cy="3217041"/>
          </a:xfrm>
          <a:prstGeom prst="bentConnector3">
            <a:avLst>
              <a:gd name="adj1" fmla="val 50000"/>
            </a:avLst>
          </a:prstGeom>
          <a:ln w="762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63614D2-FE25-4178-8111-CF3EFEA7F6A2}"/>
              </a:ext>
            </a:extLst>
          </p:cNvPr>
          <p:cNvCxnSpPr>
            <a:cxnSpLocks/>
            <a:stCxn id="28" idx="2"/>
            <a:endCxn id="21" idx="0"/>
          </p:cNvCxnSpPr>
          <p:nvPr/>
        </p:nvCxnSpPr>
        <p:spPr>
          <a:xfrm>
            <a:off x="7228613" y="2408716"/>
            <a:ext cx="0" cy="60909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8" name="Recorded Sound">
            <a:hlinkClick r:id="" action="ppaction://media"/>
            <a:extLst>
              <a:ext uri="{FF2B5EF4-FFF2-40B4-BE49-F238E27FC236}">
                <a16:creationId xmlns:a16="http://schemas.microsoft.com/office/drawing/2014/main" id="{41533737-8F24-48BB-9938-E700DDD585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1998" y="6051756"/>
            <a:ext cx="609600" cy="609600"/>
          </a:xfrm>
          <a:prstGeom prst="rect">
            <a:avLst/>
          </a:prstGeom>
        </p:spPr>
      </p:pic>
    </p:spTree>
    <p:extLst>
      <p:ext uri="{BB962C8B-B14F-4D97-AF65-F5344CB8AC3E}">
        <p14:creationId xmlns:p14="http://schemas.microsoft.com/office/powerpoint/2010/main" val="285180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96"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D675-A4C7-4031-8CA5-F1E41045B321}"/>
              </a:ext>
            </a:extLst>
          </p:cNvPr>
          <p:cNvSpPr>
            <a:spLocks noGrp="1"/>
          </p:cNvSpPr>
          <p:nvPr>
            <p:ph type="title"/>
          </p:nvPr>
        </p:nvSpPr>
        <p:spPr/>
        <p:txBody>
          <a:bodyPr/>
          <a:lstStyle/>
          <a:p>
            <a:r>
              <a:rPr lang="en-GB" dirty="0"/>
              <a:t>Features</a:t>
            </a:r>
          </a:p>
        </p:txBody>
      </p:sp>
      <p:sp>
        <p:nvSpPr>
          <p:cNvPr id="4" name="Rectangle: Rounded Corners 3">
            <a:extLst>
              <a:ext uri="{FF2B5EF4-FFF2-40B4-BE49-F238E27FC236}">
                <a16:creationId xmlns:a16="http://schemas.microsoft.com/office/drawing/2014/main" id="{D5C5D7F8-FC73-44D3-BEB9-70E19B07EE86}"/>
              </a:ext>
            </a:extLst>
          </p:cNvPr>
          <p:cNvSpPr/>
          <p:nvPr/>
        </p:nvSpPr>
        <p:spPr>
          <a:xfrm>
            <a:off x="810000" y="342900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Lists</a:t>
            </a:r>
          </a:p>
        </p:txBody>
      </p:sp>
      <p:sp>
        <p:nvSpPr>
          <p:cNvPr id="5" name="Rectangle: Rounded Corners 4">
            <a:extLst>
              <a:ext uri="{FF2B5EF4-FFF2-40B4-BE49-F238E27FC236}">
                <a16:creationId xmlns:a16="http://schemas.microsoft.com/office/drawing/2014/main" id="{C2ABC0A4-C8EC-4D49-A477-636DE19B98F4}"/>
              </a:ext>
            </a:extLst>
          </p:cNvPr>
          <p:cNvSpPr/>
          <p:nvPr/>
        </p:nvSpPr>
        <p:spPr>
          <a:xfrm>
            <a:off x="8605419" y="342900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Life Cycle</a:t>
            </a:r>
          </a:p>
        </p:txBody>
      </p:sp>
      <p:sp>
        <p:nvSpPr>
          <p:cNvPr id="6" name="Rectangle: Rounded Corners 5">
            <a:extLst>
              <a:ext uri="{FF2B5EF4-FFF2-40B4-BE49-F238E27FC236}">
                <a16:creationId xmlns:a16="http://schemas.microsoft.com/office/drawing/2014/main" id="{792416F4-99B1-43D0-8254-4BEE033F8FF9}"/>
              </a:ext>
            </a:extLst>
          </p:cNvPr>
          <p:cNvSpPr/>
          <p:nvPr/>
        </p:nvSpPr>
        <p:spPr>
          <a:xfrm>
            <a:off x="4707709" y="3429000"/>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Note taking</a:t>
            </a:r>
          </a:p>
        </p:txBody>
      </p:sp>
      <p:pic>
        <p:nvPicPr>
          <p:cNvPr id="3" name="Recorded Sound">
            <a:hlinkClick r:id="" action="ppaction://media"/>
            <a:extLst>
              <a:ext uri="{FF2B5EF4-FFF2-40B4-BE49-F238E27FC236}">
                <a16:creationId xmlns:a16="http://schemas.microsoft.com/office/drawing/2014/main" id="{B8A31DEB-070C-420B-B484-74764B0935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1998" y="6106012"/>
            <a:ext cx="609600" cy="609600"/>
          </a:xfrm>
          <a:prstGeom prst="rect">
            <a:avLst/>
          </a:prstGeom>
        </p:spPr>
      </p:pic>
    </p:spTree>
    <p:extLst>
      <p:ext uri="{BB962C8B-B14F-4D97-AF65-F5344CB8AC3E}">
        <p14:creationId xmlns:p14="http://schemas.microsoft.com/office/powerpoint/2010/main" val="83617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5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AA83-BB4A-462A-99C0-0CF948738B6D}"/>
              </a:ext>
            </a:extLst>
          </p:cNvPr>
          <p:cNvSpPr>
            <a:spLocks noGrp="1"/>
          </p:cNvSpPr>
          <p:nvPr>
            <p:ph type="title"/>
          </p:nvPr>
        </p:nvSpPr>
        <p:spPr>
          <a:xfrm>
            <a:off x="1073151" y="446088"/>
            <a:ext cx="3547533" cy="1618396"/>
          </a:xfrm>
        </p:spPr>
        <p:txBody>
          <a:bodyPr anchor="b">
            <a:normAutofit/>
          </a:bodyPr>
          <a:lstStyle/>
          <a:p>
            <a:r>
              <a:rPr lang="en-GB" dirty="0"/>
              <a:t>Lists</a:t>
            </a:r>
          </a:p>
        </p:txBody>
      </p:sp>
      <p:sp>
        <p:nvSpPr>
          <p:cNvPr id="9" name="Text Placeholder 3">
            <a:extLst>
              <a:ext uri="{FF2B5EF4-FFF2-40B4-BE49-F238E27FC236}">
                <a16:creationId xmlns:a16="http://schemas.microsoft.com/office/drawing/2014/main" id="{DDEFE4F5-A75E-4E62-9C3E-A38552948C45}"/>
              </a:ext>
            </a:extLst>
          </p:cNvPr>
          <p:cNvSpPr>
            <a:spLocks noGrp="1"/>
          </p:cNvSpPr>
          <p:nvPr>
            <p:ph type="body" sz="half" idx="2"/>
          </p:nvPr>
        </p:nvSpPr>
        <p:spPr>
          <a:xfrm>
            <a:off x="1073151" y="2260738"/>
            <a:ext cx="3547533" cy="3600311"/>
          </a:xfrm>
        </p:spPr>
        <p:txBody>
          <a:bodyPr/>
          <a:lstStyle/>
          <a:p>
            <a:r>
              <a:rPr lang="en-US" dirty="0"/>
              <a:t>Observe</a:t>
            </a:r>
          </a:p>
          <a:p>
            <a:endParaRPr lang="en-US" dirty="0"/>
          </a:p>
          <a:p>
            <a:endParaRPr lang="en-US" dirty="0"/>
          </a:p>
          <a:p>
            <a:r>
              <a:rPr lang="en-US" dirty="0"/>
              <a:t>Coroutine</a:t>
            </a:r>
          </a:p>
        </p:txBody>
      </p:sp>
      <p:pic>
        <p:nvPicPr>
          <p:cNvPr id="6" name="Picture 5">
            <a:extLst>
              <a:ext uri="{FF2B5EF4-FFF2-40B4-BE49-F238E27FC236}">
                <a16:creationId xmlns:a16="http://schemas.microsoft.com/office/drawing/2014/main" id="{9E9E23DC-BC2C-4C15-8509-B43F411263B4}"/>
              </a:ext>
            </a:extLst>
          </p:cNvPr>
          <p:cNvPicPr>
            <a:picLocks noChangeAspect="1"/>
          </p:cNvPicPr>
          <p:nvPr/>
        </p:nvPicPr>
        <p:blipFill>
          <a:blip r:embed="rId5"/>
          <a:stretch>
            <a:fillRect/>
          </a:stretch>
        </p:blipFill>
        <p:spPr>
          <a:xfrm>
            <a:off x="5093728" y="4664819"/>
            <a:ext cx="6548565" cy="1605352"/>
          </a:xfrm>
          <a:prstGeom prst="rect">
            <a:avLst/>
          </a:prstGeom>
        </p:spPr>
      </p:pic>
      <p:pic>
        <p:nvPicPr>
          <p:cNvPr id="8" name="Picture 7">
            <a:extLst>
              <a:ext uri="{FF2B5EF4-FFF2-40B4-BE49-F238E27FC236}">
                <a16:creationId xmlns:a16="http://schemas.microsoft.com/office/drawing/2014/main" id="{5D36DEB1-CE61-40CA-8BF4-AC4886BF188F}"/>
              </a:ext>
            </a:extLst>
          </p:cNvPr>
          <p:cNvPicPr>
            <a:picLocks noChangeAspect="1"/>
          </p:cNvPicPr>
          <p:nvPr/>
        </p:nvPicPr>
        <p:blipFill>
          <a:blip r:embed="rId6"/>
          <a:stretch>
            <a:fillRect/>
          </a:stretch>
        </p:blipFill>
        <p:spPr>
          <a:xfrm>
            <a:off x="5093728" y="446088"/>
            <a:ext cx="6548565" cy="4138802"/>
          </a:xfrm>
          <a:prstGeom prst="rect">
            <a:avLst/>
          </a:prstGeom>
        </p:spPr>
      </p:pic>
      <p:pic>
        <p:nvPicPr>
          <p:cNvPr id="3" name="Recorded Sound">
            <a:hlinkClick r:id="" action="ppaction://media"/>
            <a:extLst>
              <a:ext uri="{FF2B5EF4-FFF2-40B4-BE49-F238E27FC236}">
                <a16:creationId xmlns:a16="http://schemas.microsoft.com/office/drawing/2014/main" id="{AA62B0FF-6180-4BAC-B2B8-DC01268B7D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4907" y="5965371"/>
            <a:ext cx="609600" cy="609600"/>
          </a:xfrm>
          <a:prstGeom prst="rect">
            <a:avLst/>
          </a:prstGeom>
        </p:spPr>
      </p:pic>
    </p:spTree>
    <p:extLst>
      <p:ext uri="{BB962C8B-B14F-4D97-AF65-F5344CB8AC3E}">
        <p14:creationId xmlns:p14="http://schemas.microsoft.com/office/powerpoint/2010/main" val="41539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F233-748C-434A-9887-D629AE5D3CBA}"/>
              </a:ext>
            </a:extLst>
          </p:cNvPr>
          <p:cNvSpPr>
            <a:spLocks noGrp="1"/>
          </p:cNvSpPr>
          <p:nvPr>
            <p:ph type="title"/>
          </p:nvPr>
        </p:nvSpPr>
        <p:spPr/>
        <p:txBody>
          <a:bodyPr/>
          <a:lstStyle/>
          <a:p>
            <a:r>
              <a:rPr lang="en-GB" dirty="0"/>
              <a:t>Note Taking</a:t>
            </a:r>
          </a:p>
        </p:txBody>
      </p:sp>
      <p:sp>
        <p:nvSpPr>
          <p:cNvPr id="4" name="Text Placeholder 3">
            <a:extLst>
              <a:ext uri="{FF2B5EF4-FFF2-40B4-BE49-F238E27FC236}">
                <a16:creationId xmlns:a16="http://schemas.microsoft.com/office/drawing/2014/main" id="{4BD3D2A8-CB12-4A7D-A1A1-F04EA0DDA5AA}"/>
              </a:ext>
            </a:extLst>
          </p:cNvPr>
          <p:cNvSpPr>
            <a:spLocks noGrp="1"/>
          </p:cNvSpPr>
          <p:nvPr>
            <p:ph type="body" sz="half" idx="2"/>
          </p:nvPr>
        </p:nvSpPr>
        <p:spPr/>
        <p:txBody>
          <a:bodyPr/>
          <a:lstStyle/>
          <a:p>
            <a:endParaRPr lang="en-GB"/>
          </a:p>
        </p:txBody>
      </p:sp>
      <p:pic>
        <p:nvPicPr>
          <p:cNvPr id="5" name="Picture 4">
            <a:extLst>
              <a:ext uri="{FF2B5EF4-FFF2-40B4-BE49-F238E27FC236}">
                <a16:creationId xmlns:a16="http://schemas.microsoft.com/office/drawing/2014/main" id="{EEDBCD10-D0DD-45E3-9A9E-46120B1D3DDF}"/>
              </a:ext>
            </a:extLst>
          </p:cNvPr>
          <p:cNvPicPr>
            <a:picLocks noChangeAspect="1"/>
          </p:cNvPicPr>
          <p:nvPr/>
        </p:nvPicPr>
        <p:blipFill>
          <a:blip r:embed="rId5"/>
          <a:stretch>
            <a:fillRect/>
          </a:stretch>
        </p:blipFill>
        <p:spPr>
          <a:xfrm>
            <a:off x="5128876" y="1522577"/>
            <a:ext cx="6511826" cy="3812846"/>
          </a:xfrm>
          <a:prstGeom prst="rect">
            <a:avLst/>
          </a:prstGeom>
        </p:spPr>
      </p:pic>
      <p:pic>
        <p:nvPicPr>
          <p:cNvPr id="3" name="Recorded Sound">
            <a:hlinkClick r:id="" action="ppaction://media"/>
            <a:extLst>
              <a:ext uri="{FF2B5EF4-FFF2-40B4-BE49-F238E27FC236}">
                <a16:creationId xmlns:a16="http://schemas.microsoft.com/office/drawing/2014/main" id="{C07634B0-FB7B-4616-AFDF-903931F179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5902" y="5959998"/>
            <a:ext cx="609600" cy="609600"/>
          </a:xfrm>
          <a:prstGeom prst="rect">
            <a:avLst/>
          </a:prstGeom>
        </p:spPr>
      </p:pic>
    </p:spTree>
    <p:extLst>
      <p:ext uri="{BB962C8B-B14F-4D97-AF65-F5344CB8AC3E}">
        <p14:creationId xmlns:p14="http://schemas.microsoft.com/office/powerpoint/2010/main" val="316502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898-31FA-4AA3-89CA-3EFD664E0973}"/>
              </a:ext>
            </a:extLst>
          </p:cNvPr>
          <p:cNvSpPr>
            <a:spLocks noGrp="1"/>
          </p:cNvSpPr>
          <p:nvPr>
            <p:ph type="title"/>
          </p:nvPr>
        </p:nvSpPr>
        <p:spPr/>
        <p:txBody>
          <a:bodyPr/>
          <a:lstStyle/>
          <a:p>
            <a:r>
              <a:rPr lang="en-GB" dirty="0"/>
              <a:t>Life Cycle</a:t>
            </a:r>
          </a:p>
        </p:txBody>
      </p:sp>
      <p:sp>
        <p:nvSpPr>
          <p:cNvPr id="4" name="Text Placeholder 3">
            <a:extLst>
              <a:ext uri="{FF2B5EF4-FFF2-40B4-BE49-F238E27FC236}">
                <a16:creationId xmlns:a16="http://schemas.microsoft.com/office/drawing/2014/main" id="{DA33491A-CF10-4A05-B27D-9F3E27ABFBF8}"/>
              </a:ext>
            </a:extLst>
          </p:cNvPr>
          <p:cNvSpPr>
            <a:spLocks noGrp="1"/>
          </p:cNvSpPr>
          <p:nvPr>
            <p:ph type="body" sz="half" idx="2"/>
          </p:nvPr>
        </p:nvSpPr>
        <p:spPr/>
        <p:txBody>
          <a:bodyPr/>
          <a:lstStyle/>
          <a:p>
            <a:r>
              <a:rPr lang="en-GB" dirty="0" err="1"/>
              <a:t>onStop</a:t>
            </a:r>
            <a:endParaRPr lang="en-GB" dirty="0"/>
          </a:p>
          <a:p>
            <a:endParaRPr lang="en-GB" dirty="0"/>
          </a:p>
          <a:p>
            <a:r>
              <a:rPr lang="en-GB" dirty="0" err="1"/>
              <a:t>onResume</a:t>
            </a:r>
            <a:endParaRPr lang="en-GB" dirty="0"/>
          </a:p>
          <a:p>
            <a:endParaRPr lang="en-GB" dirty="0"/>
          </a:p>
          <a:p>
            <a:r>
              <a:rPr lang="en-GB" dirty="0" err="1"/>
              <a:t>onActivityResult</a:t>
            </a:r>
            <a:endParaRPr lang="en-GB" dirty="0"/>
          </a:p>
        </p:txBody>
      </p:sp>
      <p:pic>
        <p:nvPicPr>
          <p:cNvPr id="5" name="Picture 4">
            <a:extLst>
              <a:ext uri="{FF2B5EF4-FFF2-40B4-BE49-F238E27FC236}">
                <a16:creationId xmlns:a16="http://schemas.microsoft.com/office/drawing/2014/main" id="{5B5E0BDE-F610-422F-A864-3F1949B13AFE}"/>
              </a:ext>
            </a:extLst>
          </p:cNvPr>
          <p:cNvPicPr>
            <a:picLocks noChangeAspect="1"/>
          </p:cNvPicPr>
          <p:nvPr/>
        </p:nvPicPr>
        <p:blipFill>
          <a:blip r:embed="rId5"/>
          <a:stretch>
            <a:fillRect/>
          </a:stretch>
        </p:blipFill>
        <p:spPr>
          <a:xfrm>
            <a:off x="5221087" y="550260"/>
            <a:ext cx="6390162" cy="1618396"/>
          </a:xfrm>
          <a:prstGeom prst="rect">
            <a:avLst/>
          </a:prstGeom>
        </p:spPr>
      </p:pic>
      <p:pic>
        <p:nvPicPr>
          <p:cNvPr id="6" name="Picture 5">
            <a:extLst>
              <a:ext uri="{FF2B5EF4-FFF2-40B4-BE49-F238E27FC236}">
                <a16:creationId xmlns:a16="http://schemas.microsoft.com/office/drawing/2014/main" id="{09647DAA-045F-460C-B8FC-5615A2149974}"/>
              </a:ext>
            </a:extLst>
          </p:cNvPr>
          <p:cNvPicPr>
            <a:picLocks noChangeAspect="1"/>
          </p:cNvPicPr>
          <p:nvPr/>
        </p:nvPicPr>
        <p:blipFill>
          <a:blip r:embed="rId6"/>
          <a:stretch>
            <a:fillRect/>
          </a:stretch>
        </p:blipFill>
        <p:spPr>
          <a:xfrm>
            <a:off x="5221087" y="2549643"/>
            <a:ext cx="6392071" cy="3758097"/>
          </a:xfrm>
          <a:prstGeom prst="rect">
            <a:avLst/>
          </a:prstGeom>
        </p:spPr>
      </p:pic>
      <p:pic>
        <p:nvPicPr>
          <p:cNvPr id="3" name="Recorded Sound">
            <a:hlinkClick r:id="" action="ppaction://media"/>
            <a:extLst>
              <a:ext uri="{FF2B5EF4-FFF2-40B4-BE49-F238E27FC236}">
                <a16:creationId xmlns:a16="http://schemas.microsoft.com/office/drawing/2014/main" id="{C410340F-3497-4E3C-9590-16310D3CBD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74042" y="6002940"/>
            <a:ext cx="609600" cy="609600"/>
          </a:xfrm>
          <a:prstGeom prst="rect">
            <a:avLst/>
          </a:prstGeom>
        </p:spPr>
      </p:pic>
    </p:spTree>
    <p:extLst>
      <p:ext uri="{BB962C8B-B14F-4D97-AF65-F5344CB8AC3E}">
        <p14:creationId xmlns:p14="http://schemas.microsoft.com/office/powerpoint/2010/main" val="166864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619AA-6D44-4B31-A040-6FC812944C03}"/>
              </a:ext>
            </a:extLst>
          </p:cNvPr>
          <p:cNvSpPr>
            <a:spLocks noGrp="1"/>
          </p:cNvSpPr>
          <p:nvPr>
            <p:ph type="title"/>
          </p:nvPr>
        </p:nvSpPr>
        <p:spPr/>
        <p:txBody>
          <a:bodyPr/>
          <a:lstStyle/>
          <a:p>
            <a:r>
              <a:rPr lang="en-GB" dirty="0"/>
              <a:t>UI Usability</a:t>
            </a:r>
          </a:p>
        </p:txBody>
      </p:sp>
      <p:sp>
        <p:nvSpPr>
          <p:cNvPr id="4" name="Rectangle: Rounded Corners 3">
            <a:extLst>
              <a:ext uri="{FF2B5EF4-FFF2-40B4-BE49-F238E27FC236}">
                <a16:creationId xmlns:a16="http://schemas.microsoft.com/office/drawing/2014/main" id="{45A09CE1-0180-4489-BA91-1AF4AF94493F}"/>
              </a:ext>
            </a:extLst>
          </p:cNvPr>
          <p:cNvSpPr/>
          <p:nvPr/>
        </p:nvSpPr>
        <p:spPr>
          <a:xfrm>
            <a:off x="2124041" y="2817887"/>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Colour Choice</a:t>
            </a:r>
          </a:p>
        </p:txBody>
      </p:sp>
      <p:sp>
        <p:nvSpPr>
          <p:cNvPr id="6" name="Rectangle: Rounded Corners 5">
            <a:extLst>
              <a:ext uri="{FF2B5EF4-FFF2-40B4-BE49-F238E27FC236}">
                <a16:creationId xmlns:a16="http://schemas.microsoft.com/office/drawing/2014/main" id="{0F2F4545-CC5F-4911-B26A-DD895DBDEDF6}"/>
              </a:ext>
            </a:extLst>
          </p:cNvPr>
          <p:cNvSpPr/>
          <p:nvPr/>
        </p:nvSpPr>
        <p:spPr>
          <a:xfrm>
            <a:off x="2124040" y="4957094"/>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Layout</a:t>
            </a:r>
          </a:p>
        </p:txBody>
      </p:sp>
      <p:sp>
        <p:nvSpPr>
          <p:cNvPr id="7" name="Rectangle: Rounded Corners 6">
            <a:extLst>
              <a:ext uri="{FF2B5EF4-FFF2-40B4-BE49-F238E27FC236}">
                <a16:creationId xmlns:a16="http://schemas.microsoft.com/office/drawing/2014/main" id="{2321724D-076D-45FE-B69E-3CFF9AD637E4}"/>
              </a:ext>
            </a:extLst>
          </p:cNvPr>
          <p:cNvSpPr/>
          <p:nvPr/>
        </p:nvSpPr>
        <p:spPr>
          <a:xfrm>
            <a:off x="7291381" y="2817887"/>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Text Style</a:t>
            </a:r>
          </a:p>
        </p:txBody>
      </p:sp>
      <p:sp>
        <p:nvSpPr>
          <p:cNvPr id="8" name="Rectangle: Rounded Corners 7">
            <a:extLst>
              <a:ext uri="{FF2B5EF4-FFF2-40B4-BE49-F238E27FC236}">
                <a16:creationId xmlns:a16="http://schemas.microsoft.com/office/drawing/2014/main" id="{568DD6D7-1954-4B26-B629-EBE769548159}"/>
              </a:ext>
            </a:extLst>
          </p:cNvPr>
          <p:cNvSpPr/>
          <p:nvPr/>
        </p:nvSpPr>
        <p:spPr>
          <a:xfrm>
            <a:off x="7291381" y="4957094"/>
            <a:ext cx="2776579" cy="1453718"/>
          </a:xfrm>
          <a:prstGeom prst="roundRect">
            <a:avLst>
              <a:gd name="adj" fmla="val 30460"/>
            </a:avLst>
          </a:prstGeom>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Intuitive</a:t>
            </a:r>
          </a:p>
        </p:txBody>
      </p:sp>
      <p:pic>
        <p:nvPicPr>
          <p:cNvPr id="5" name="Recorded Sound">
            <a:hlinkClick r:id="" action="ppaction://media"/>
            <a:extLst>
              <a:ext uri="{FF2B5EF4-FFF2-40B4-BE49-F238E27FC236}">
                <a16:creationId xmlns:a16="http://schemas.microsoft.com/office/drawing/2014/main" id="{C59F4CF0-E030-438E-867F-CA24B5BCE9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1998" y="6106012"/>
            <a:ext cx="609600" cy="609600"/>
          </a:xfrm>
          <a:prstGeom prst="rect">
            <a:avLst/>
          </a:prstGeom>
        </p:spPr>
      </p:pic>
    </p:spTree>
    <p:extLst>
      <p:ext uri="{BB962C8B-B14F-4D97-AF65-F5344CB8AC3E}">
        <p14:creationId xmlns:p14="http://schemas.microsoft.com/office/powerpoint/2010/main" val="405526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2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Office_36807664_TF11381587.potx" id="{517854F1-0DB0-40E9-8DFE-F8FD96739BDB}" vid="{69449206-2A51-476A-9563-10B9F73F5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tf11381587_win32</Template>
  <TotalTime>2151</TotalTime>
  <Words>1833</Words>
  <Application>Microsoft Office PowerPoint</Application>
  <PresentationFormat>Widescreen</PresentationFormat>
  <Paragraphs>180</Paragraphs>
  <Slides>17</Slides>
  <Notes>17</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Century Gothic</vt:lpstr>
      <vt:lpstr>Wingdings 2</vt:lpstr>
      <vt:lpstr>Quotable</vt:lpstr>
      <vt:lpstr>Super Duper Note App 9000</vt:lpstr>
      <vt:lpstr>Video</vt:lpstr>
      <vt:lpstr>Flow Diagram</vt:lpstr>
      <vt:lpstr>Hierarchy</vt:lpstr>
      <vt:lpstr>Features</vt:lpstr>
      <vt:lpstr>Lists</vt:lpstr>
      <vt:lpstr>Note Taking</vt:lpstr>
      <vt:lpstr>Life Cycle</vt:lpstr>
      <vt:lpstr>UI Usability</vt:lpstr>
      <vt:lpstr>Performance</vt:lpstr>
      <vt:lpstr>Performance Breakdown</vt:lpstr>
      <vt:lpstr>Performance Benefits</vt:lpstr>
      <vt:lpstr>Performance Improvements</vt:lpstr>
      <vt:lpstr>Security</vt:lpstr>
      <vt:lpstr>Future Work</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Aidan</dc:creator>
  <cp:lastModifiedBy>Aidan</cp:lastModifiedBy>
  <cp:revision>88</cp:revision>
  <dcterms:created xsi:type="dcterms:W3CDTF">2021-04-26T09:24:45Z</dcterms:created>
  <dcterms:modified xsi:type="dcterms:W3CDTF">2021-05-03T12:55:19Z</dcterms:modified>
</cp:coreProperties>
</file>